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355" r:id="rId2"/>
    <p:sldId id="357" r:id="rId3"/>
    <p:sldId id="349" r:id="rId4"/>
    <p:sldId id="358" r:id="rId5"/>
    <p:sldId id="350" r:id="rId6"/>
    <p:sldId id="351" r:id="rId7"/>
    <p:sldId id="352" r:id="rId8"/>
    <p:sldId id="353" r:id="rId9"/>
    <p:sldId id="354" r:id="rId10"/>
    <p:sldId id="297" r:id="rId11"/>
    <p:sldId id="259" r:id="rId12"/>
    <p:sldId id="260" r:id="rId13"/>
    <p:sldId id="261" r:id="rId14"/>
    <p:sldId id="262" r:id="rId15"/>
    <p:sldId id="277" r:id="rId16"/>
    <p:sldId id="278" r:id="rId17"/>
    <p:sldId id="279" r:id="rId18"/>
    <p:sldId id="280" r:id="rId19"/>
    <p:sldId id="281" r:id="rId20"/>
    <p:sldId id="282" r:id="rId21"/>
    <p:sldId id="283" r:id="rId22"/>
    <p:sldId id="284" r:id="rId23"/>
    <p:sldId id="291" r:id="rId24"/>
    <p:sldId id="290" r:id="rId25"/>
    <p:sldId id="285" r:id="rId26"/>
    <p:sldId id="286" r:id="rId27"/>
    <p:sldId id="292" r:id="rId28"/>
    <p:sldId id="287" r:id="rId29"/>
    <p:sldId id="327" r:id="rId30"/>
    <p:sldId id="360" r:id="rId31"/>
    <p:sldId id="293" r:id="rId32"/>
    <p:sldId id="359" r:id="rId33"/>
    <p:sldId id="294" r:id="rId34"/>
    <p:sldId id="296" r:id="rId35"/>
    <p:sldId id="269" r:id="rId36"/>
    <p:sldId id="298" r:id="rId37"/>
    <p:sldId id="273" r:id="rId38"/>
    <p:sldId id="299" r:id="rId39"/>
    <p:sldId id="300" r:id="rId40"/>
    <p:sldId id="317" r:id="rId41"/>
    <p:sldId id="302" r:id="rId42"/>
    <p:sldId id="303" r:id="rId43"/>
    <p:sldId id="318" r:id="rId44"/>
    <p:sldId id="305" r:id="rId45"/>
    <p:sldId id="306" r:id="rId46"/>
    <p:sldId id="307" r:id="rId47"/>
    <p:sldId id="308" r:id="rId48"/>
    <p:sldId id="310" r:id="rId49"/>
    <p:sldId id="301" r:id="rId50"/>
    <p:sldId id="311" r:id="rId51"/>
    <p:sldId id="321" r:id="rId52"/>
    <p:sldId id="312" r:id="rId53"/>
    <p:sldId id="313" r:id="rId54"/>
    <p:sldId id="314" r:id="rId55"/>
    <p:sldId id="315" r:id="rId56"/>
    <p:sldId id="316" r:id="rId57"/>
    <p:sldId id="322" r:id="rId58"/>
    <p:sldId id="323" r:id="rId59"/>
    <p:sldId id="324" r:id="rId60"/>
    <p:sldId id="325" r:id="rId61"/>
    <p:sldId id="319" r:id="rId62"/>
    <p:sldId id="341" r:id="rId63"/>
    <p:sldId id="342" r:id="rId64"/>
    <p:sldId id="343" r:id="rId65"/>
    <p:sldId id="344" r:id="rId66"/>
    <p:sldId id="345" r:id="rId67"/>
    <p:sldId id="329" r:id="rId68"/>
    <p:sldId id="328" r:id="rId69"/>
    <p:sldId id="335" r:id="rId70"/>
    <p:sldId id="336" r:id="rId71"/>
    <p:sldId id="337" r:id="rId72"/>
    <p:sldId id="338" r:id="rId73"/>
    <p:sldId id="339" r:id="rId74"/>
    <p:sldId id="346" r:id="rId75"/>
    <p:sldId id="34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7/19/2018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Tree>
    <p:extLst>
      <p:ext uri="{BB962C8B-B14F-4D97-AF65-F5344CB8AC3E}">
        <p14:creationId xmlns:p14="http://schemas.microsoft.com/office/powerpoint/2010/main" val="33302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3CA2C8-F3BC-43CD-B675-68007CA16D2F}" type="slidenum">
              <a:rPr lang="en-US" smtClean="0">
                <a:cs typeface="Arial" charset="0"/>
              </a:rPr>
              <a:pPr fontAlgn="base">
                <a:spcBef>
                  <a:spcPct val="0"/>
                </a:spcBef>
                <a:spcAft>
                  <a:spcPct val="0"/>
                </a:spcAft>
                <a:defRPr/>
              </a:pPr>
              <a:t>43</a:t>
            </a:fld>
            <a:endParaRPr lang="en-US">
              <a:cs typeface="Arial" charset="0"/>
            </a:endParaRPr>
          </a:p>
        </p:txBody>
      </p:sp>
    </p:spTree>
    <p:extLst>
      <p:ext uri="{BB962C8B-B14F-4D97-AF65-F5344CB8AC3E}">
        <p14:creationId xmlns:p14="http://schemas.microsoft.com/office/powerpoint/2010/main" val="70102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303167-E266-4BF9-B418-49EC5C6943B0}" type="slidenum">
              <a:rPr lang="en-US" smtClean="0">
                <a:cs typeface="Arial" charset="0"/>
              </a:rPr>
              <a:pPr fontAlgn="base">
                <a:spcBef>
                  <a:spcPct val="0"/>
                </a:spcBef>
                <a:spcAft>
                  <a:spcPct val="0"/>
                </a:spcAft>
                <a:defRPr/>
              </a:pPr>
              <a:t>61</a:t>
            </a:fld>
            <a:endParaRPr lang="en-US">
              <a:cs typeface="Arial" charset="0"/>
            </a:endParaRPr>
          </a:p>
        </p:txBody>
      </p:sp>
    </p:spTree>
    <p:extLst>
      <p:ext uri="{BB962C8B-B14F-4D97-AF65-F5344CB8AC3E}">
        <p14:creationId xmlns:p14="http://schemas.microsoft.com/office/powerpoint/2010/main" val="2475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1045130A-217E-45ED-AA78-FFB6A3B6A917}" type="slidenum">
              <a:rPr lang="en-US" smtClean="0"/>
              <a:pPr>
                <a:defRPr/>
              </a:pPr>
              <a:t>75</a:t>
            </a:fld>
            <a:endParaRPr lang="en-US"/>
          </a:p>
        </p:txBody>
      </p:sp>
    </p:spTree>
    <p:extLst>
      <p:ext uri="{BB962C8B-B14F-4D97-AF65-F5344CB8AC3E}">
        <p14:creationId xmlns:p14="http://schemas.microsoft.com/office/powerpoint/2010/main" val="196677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12</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13</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14</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73003-A047-4846-9099-44186B92FF42}" type="slidenum">
              <a:rPr lang="en-US" smtClean="0"/>
              <a:t>15</a:t>
            </a:fld>
            <a:endParaRPr lang="en-US"/>
          </a:p>
        </p:txBody>
      </p:sp>
    </p:spTree>
    <p:extLst>
      <p:ext uri="{BB962C8B-B14F-4D97-AF65-F5344CB8AC3E}">
        <p14:creationId xmlns:p14="http://schemas.microsoft.com/office/powerpoint/2010/main" val="162942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30</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37</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CF039-ABDB-410D-B4A9-146163EC6EDA}" type="slidenum">
              <a:rPr lang="en-US" smtClean="0">
                <a:cs typeface="Arial" charset="0"/>
              </a:rPr>
              <a:pPr fontAlgn="base">
                <a:spcBef>
                  <a:spcPct val="0"/>
                </a:spcBef>
                <a:spcAft>
                  <a:spcPct val="0"/>
                </a:spcAft>
                <a:defRPr/>
              </a:pPr>
              <a:t>40</a:t>
            </a:fld>
            <a:endParaRPr lang="en-US">
              <a:cs typeface="Arial" charset="0"/>
            </a:endParaRPr>
          </a:p>
        </p:txBody>
      </p:sp>
    </p:spTree>
    <p:extLst>
      <p:ext uri="{BB962C8B-B14F-4D97-AF65-F5344CB8AC3E}">
        <p14:creationId xmlns:p14="http://schemas.microsoft.com/office/powerpoint/2010/main" val="3441225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7/19/2018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7/19/2018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7/19/2018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7/19/2018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7/19/2018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7/19/2018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7/19/2018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7/19/2018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xml"/><Relationship Id="rId7"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xml"/><Relationship Id="rId7" Type="http://schemas.openxmlformats.org/officeDocument/2006/relationships/image" Target="../media/image17.jpe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gif"/><Relationship Id="rId5" Type="http://schemas.openxmlformats.org/officeDocument/2006/relationships/image" Target="../media/image18.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Logistic Regression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Content Placeholder 3"/>
          <p:cNvSpPr txBox="1">
            <a:spLocks/>
          </p:cNvSpPr>
          <p:nvPr/>
        </p:nvSpPr>
        <p:spPr>
          <a:xfrm>
            <a:off x="738554" y="1453662"/>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Extends idea of linear regression to situation where outcome variable is categorical</a:t>
            </a:r>
          </a:p>
          <a:p>
            <a:endParaRPr lang="en-US" altLang="en-US" dirty="0" smtClean="0"/>
          </a:p>
          <a:p>
            <a:r>
              <a:rPr lang="en-US" altLang="en-US" dirty="0" smtClean="0"/>
              <a:t>Instead of ordinary least squares, </a:t>
            </a:r>
            <a:r>
              <a:rPr lang="en-US" altLang="en-US" i="1" dirty="0" smtClean="0">
                <a:latin typeface="Symbol" panose="05050102010706020507" pitchFamily="18" charset="2"/>
              </a:rPr>
              <a:t>b </a:t>
            </a:r>
            <a:r>
              <a:rPr lang="en-US" altLang="en-US" dirty="0" smtClean="0"/>
              <a:t>are derived through an iterative process called </a:t>
            </a:r>
            <a:r>
              <a:rPr lang="en-US" altLang="en-US" i="1" dirty="0" smtClean="0"/>
              <a:t>maximum likelihood estimation</a:t>
            </a:r>
          </a:p>
          <a:p>
            <a:endParaRPr lang="en-US" altLang="en-US" dirty="0" smtClean="0"/>
          </a:p>
          <a:p>
            <a:r>
              <a:rPr lang="en-US" altLang="en-US" dirty="0" smtClean="0"/>
              <a:t>We focus on binary classification</a:t>
            </a:r>
          </a:p>
          <a:p>
            <a:pPr lvl="1">
              <a:buFont typeface="Wingdings 2" panose="05020102010507070707" pitchFamily="18" charset="2"/>
              <a:buNone/>
            </a:pPr>
            <a:r>
              <a:rPr lang="en-US" altLang="en-US" dirty="0" smtClean="0"/>
              <a:t>i.e.  </a:t>
            </a:r>
            <a:r>
              <a:rPr lang="en-US" altLang="en-US" i="1" dirty="0" smtClean="0"/>
              <a:t>Y</a:t>
            </a:r>
            <a:r>
              <a:rPr lang="en-US" altLang="en-US" dirty="0" smtClean="0"/>
              <a:t>=0 or </a:t>
            </a:r>
            <a:r>
              <a:rPr lang="en-US" altLang="en-US" i="1" dirty="0" smtClean="0"/>
              <a:t>Y</a:t>
            </a:r>
            <a:r>
              <a:rPr lang="en-US" altLang="en-US" dirty="0" smtClean="0"/>
              <a:t>=1</a:t>
            </a:r>
          </a:p>
          <a:p>
            <a:endParaRPr lang="en-US" altLang="en-US" dirty="0" smtClean="0"/>
          </a:p>
          <a:p>
            <a:endParaRPr lang="en-US" altLang="en-US" dirty="0" smtClean="0"/>
          </a:p>
        </p:txBody>
      </p:sp>
    </p:spTree>
    <p:extLst>
      <p:ext uri="{BB962C8B-B14F-4D97-AF65-F5344CB8AC3E}">
        <p14:creationId xmlns:p14="http://schemas.microsoft.com/office/powerpoint/2010/main" val="209203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lstStyle/>
          <a:p>
            <a:r>
              <a:rPr lang="en-US" dirty="0"/>
              <a:t>KNN, Decision Trees &amp; Random Forests</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7/19/2018</a:t>
            </a:fld>
            <a:endParaRPr lang="en-US"/>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1917124"/>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11</a:t>
            </a:fld>
            <a:endParaRPr lang="en-US"/>
          </a:p>
        </p:txBody>
      </p:sp>
    </p:spTree>
    <p:extLst>
      <p:ext uri="{BB962C8B-B14F-4D97-AF65-F5344CB8AC3E}">
        <p14:creationId xmlns:p14="http://schemas.microsoft.com/office/powerpoint/2010/main" val="245461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smtClean="0"/>
              <a:t>Now a new Classification Approach - KNN</a:t>
            </a:r>
            <a:endParaRPr lang="en-US" altLang="en-US" dirty="0"/>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smtClean="0"/>
              <a:t>Data-driven</a:t>
            </a:r>
            <a:r>
              <a:rPr lang="en-US" altLang="en-US" dirty="0"/>
              <a:t>,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smtClean="0"/>
              <a:t>Characteristics of KNN</a:t>
            </a:r>
            <a:endParaRPr lang="en-US" sz="2800" b="1" u="sng" dirty="0"/>
          </a:p>
        </p:txBody>
      </p:sp>
      <p:sp>
        <p:nvSpPr>
          <p:cNvPr id="5"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6"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6</a:t>
            </a:r>
            <a:endParaRPr lang="en-US" dirty="0"/>
          </a:p>
        </p:txBody>
      </p:sp>
      <p:sp>
        <p:nvSpPr>
          <p:cNvPr id="7"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110909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xmlns=""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6"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7</a:t>
            </a:r>
            <a:endParaRPr lang="en-US" dirty="0"/>
          </a:p>
        </p:txBody>
      </p:sp>
      <p:sp>
        <p:nvSpPr>
          <p:cNvPr id="7"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832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075"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xmlns=""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9"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0"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3920747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49" name="think-cell Slide" r:id="rId6" imgW="270" imgH="270" progId="TCLayout.ActiveDocument.1">
                  <p:embed/>
                </p:oleObj>
              </mc:Choice>
              <mc:Fallback>
                <p:oleObj name="think-cell Slide" r:id="rId6" imgW="270" imgH="270" progId="TCLayout.ActiveDocument.1">
                  <p:embed/>
                  <p:pic>
                    <p:nvPicPr>
                      <p:cNvPr id="15" name="Object 1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1400">
              <a:latin typeface="Arial"/>
              <a:sym typeface="Arial"/>
            </a:endParaRPr>
          </a:p>
        </p:txBody>
      </p:sp>
      <p:sp>
        <p:nvSpPr>
          <p:cNvPr id="8" name="Rounded Rectangle 7"/>
          <p:cNvSpPr/>
          <p:nvPr/>
        </p:nvSpPr>
        <p:spPr>
          <a:xfrm>
            <a:off x="304799" y="1417928"/>
            <a:ext cx="4114800" cy="33398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28600" y="91440"/>
            <a:ext cx="8686800" cy="8229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a:t>KNN Classification</a:t>
            </a:r>
            <a:endParaRPr lang="en-US" sz="1600" b="0" dirty="0"/>
          </a:p>
          <a:p>
            <a:r>
              <a:rPr lang="en-US" sz="1600" b="0" dirty="0"/>
              <a:t>Rep your HOOD!</a:t>
            </a:r>
            <a:endParaRPr lang="en-US" dirty="0"/>
          </a:p>
        </p:txBody>
      </p:sp>
      <p:pic>
        <p:nvPicPr>
          <p:cNvPr id="72706" name="Picture 2" descr="http://media.ticketmaster.com/tm/en-us/dbimages/103113a.jpg"/>
          <p:cNvPicPr>
            <a:picLocks noChangeAspect="1" noChangeArrowheads="1"/>
          </p:cNvPicPr>
          <p:nvPr/>
        </p:nvPicPr>
        <p:blipFill rotWithShape="1">
          <a:blip r:embed="rId8">
            <a:extLst>
              <a:ext uri="{28A0092B-C50C-407E-A947-70E740481C1C}">
                <a14:useLocalDpi xmlns:a14="http://schemas.microsoft.com/office/drawing/2010/main" val="0"/>
              </a:ext>
            </a:extLst>
          </a:blip>
          <a:srcRect l="16040" t="21043" r="15901" b="25623"/>
          <a:stretch/>
        </p:blipFill>
        <p:spPr bwMode="auto">
          <a:xfrm>
            <a:off x="1373606" y="1521279"/>
            <a:ext cx="197718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p:cNvSpPr/>
          <p:nvPr/>
        </p:nvSpPr>
        <p:spPr>
          <a:xfrm rot="5400000">
            <a:off x="4117477" y="2526921"/>
            <a:ext cx="1892595" cy="4545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91036" y="2292517"/>
            <a:ext cx="34608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East 99</a:t>
            </a:r>
            <a:r>
              <a:rPr lang="en-US" baseline="30000" dirty="0"/>
              <a:t>th</a:t>
            </a:r>
            <a:r>
              <a:rPr lang="en-US" dirty="0"/>
              <a:t> Street &amp; St. Clair  in Cleveland</a:t>
            </a:r>
          </a:p>
          <a:p>
            <a:pPr marL="285750" indent="-285750">
              <a:buFont typeface="Arial" panose="020B0604020202020204" pitchFamily="34" charset="0"/>
              <a:buChar char="•"/>
            </a:pPr>
            <a:r>
              <a:rPr lang="en-US" dirty="0"/>
              <a:t>Talk about it a lot…</a:t>
            </a:r>
          </a:p>
        </p:txBody>
      </p:sp>
      <p:pic>
        <p:nvPicPr>
          <p:cNvPr id="4100" name="Picture 4" descr="Image result for bone thugs n harmony">
            <a:extLst>
              <a:ext uri="{FF2B5EF4-FFF2-40B4-BE49-F238E27FC236}">
                <a16:creationId xmlns:a16="http://schemas.microsoft.com/office/drawing/2014/main" xmlns="" id="{97DB6621-6EE3-4B4C-8708-CB4FC5341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950" y="2794257"/>
            <a:ext cx="2978495" cy="17870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5D1F2579-B79E-4ED4-9BC5-44D72738933C}"/>
              </a:ext>
            </a:extLst>
          </p:cNvPr>
          <p:cNvSpPr/>
          <p:nvPr/>
        </p:nvSpPr>
        <p:spPr>
          <a:xfrm>
            <a:off x="762000" y="5562600"/>
            <a:ext cx="775335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Lets try to understand if a house is in East or West Cleveland and Bone Thugs would live there based on some attributes.</a:t>
            </a:r>
            <a:endParaRPr lang="en-US" sz="1400" dirty="0">
              <a:solidFill>
                <a:schemeClr val="bg1"/>
              </a:solidFill>
            </a:endParaRP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3"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4" name="Slide Number Placeholder 6"/>
          <p:cNvSpPr>
            <a:spLocks noGrp="1"/>
          </p:cNvSpPr>
          <p:nvPr>
            <p:ph type="sldNum" sz="quarter" idx="12"/>
          </p:nvPr>
        </p:nvSpPr>
        <p:spPr>
          <a:xfrm>
            <a:off x="6457950" y="6356351"/>
            <a:ext cx="857250" cy="365125"/>
          </a:xfrm>
        </p:spPr>
        <p:txBody>
          <a:bodyPr/>
          <a:lstStyle/>
          <a:p>
            <a:r>
              <a:rPr lang="en-US" dirty="0" smtClean="0"/>
              <a:t>12</a:t>
            </a:r>
            <a:endParaRPr lang="en-US" dirty="0"/>
          </a:p>
        </p:txBody>
      </p:sp>
    </p:spTree>
    <p:extLst>
      <p:ext uri="{BB962C8B-B14F-4D97-AF65-F5344CB8AC3E}">
        <p14:creationId xmlns:p14="http://schemas.microsoft.com/office/powerpoint/2010/main" val="33412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Thugs Hood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13</a:t>
            </a:r>
            <a:endParaRPr lang="en-US" dirty="0"/>
          </a:p>
        </p:txBody>
      </p:sp>
    </p:spTree>
    <p:extLst>
      <p:ext uri="{BB962C8B-B14F-4D97-AF65-F5344CB8AC3E}">
        <p14:creationId xmlns:p14="http://schemas.microsoft.com/office/powerpoint/2010/main" val="76301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houses here…	</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7" r="1215" b="6878"/>
          <a:stretch/>
        </p:blipFill>
        <p:spPr bwMode="auto">
          <a:xfrm>
            <a:off x="152400" y="1351362"/>
            <a:ext cx="6127844" cy="50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2590800"/>
            <a:ext cx="1241045" cy="1754326"/>
          </a:xfrm>
          <a:prstGeom prst="rect">
            <a:avLst/>
          </a:prstGeom>
          <a:noFill/>
        </p:spPr>
        <p:txBody>
          <a:bodyPr wrap="none" rtlCol="0">
            <a:spAutoFit/>
          </a:bodyPr>
          <a:lstStyle/>
          <a:p>
            <a:pPr marL="117475" indent="-117475">
              <a:buFont typeface="Arial" panose="020B0604020202020204" pitchFamily="34" charset="0"/>
              <a:buChar char="•"/>
            </a:pPr>
            <a:r>
              <a:rPr lang="en-US" dirty="0"/>
              <a:t>$25K</a:t>
            </a:r>
          </a:p>
          <a:p>
            <a:pPr marL="117475" indent="-117475">
              <a:buFont typeface="Arial" panose="020B0604020202020204" pitchFamily="34" charset="0"/>
              <a:buChar char="•"/>
            </a:pPr>
            <a:r>
              <a:rPr lang="en-US" dirty="0"/>
              <a:t>3 beds</a:t>
            </a:r>
          </a:p>
          <a:p>
            <a:pPr marL="117475" indent="-117475">
              <a:buFont typeface="Arial" panose="020B0604020202020204" pitchFamily="34" charset="0"/>
              <a:buChar char="•"/>
            </a:pPr>
            <a:r>
              <a:rPr lang="en-US" dirty="0"/>
              <a:t>2 baths</a:t>
            </a:r>
          </a:p>
          <a:p>
            <a:pPr marL="117475" indent="-117475">
              <a:buFont typeface="Arial" panose="020B0604020202020204" pitchFamily="34" charset="0"/>
              <a:buChar char="•"/>
            </a:pPr>
            <a:r>
              <a:rPr lang="en-US" dirty="0"/>
              <a:t>1,420 </a:t>
            </a:r>
            <a:r>
              <a:rPr lang="en-US" dirty="0" err="1"/>
              <a:t>sqft</a:t>
            </a:r>
            <a:endParaRPr lang="en-US" dirty="0"/>
          </a:p>
          <a:p>
            <a:pPr marL="117475" indent="-117475">
              <a:buFont typeface="Arial" panose="020B0604020202020204" pitchFamily="34" charset="0"/>
              <a:buChar char="•"/>
            </a:pPr>
            <a:r>
              <a:rPr lang="en-US" dirty="0"/>
              <a:t>44108 zip</a:t>
            </a:r>
          </a:p>
          <a:p>
            <a:endParaRPr lang="en-US" dirty="0"/>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14</a:t>
            </a:r>
            <a:endParaRPr lang="en-US" dirty="0"/>
          </a:p>
        </p:txBody>
      </p:sp>
    </p:spTree>
    <p:extLst>
      <p:ext uri="{BB962C8B-B14F-4D97-AF65-F5344CB8AC3E}">
        <p14:creationId xmlns:p14="http://schemas.microsoft.com/office/powerpoint/2010/main" val="297748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607318567"/>
              </p:ext>
            </p:extLst>
          </p:nvPr>
        </p:nvGraphicFramePr>
        <p:xfrm>
          <a:off x="457200" y="1728156"/>
          <a:ext cx="4040190"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xmlns="" val="20000"/>
                    </a:ext>
                  </a:extLst>
                </a:gridCol>
                <a:gridCol w="808038">
                  <a:extLst>
                    <a:ext uri="{9D8B030D-6E8A-4147-A177-3AD203B41FA5}">
                      <a16:colId xmlns:a16="http://schemas.microsoft.com/office/drawing/2014/main" xmlns="" val="20001"/>
                    </a:ext>
                  </a:extLst>
                </a:gridCol>
                <a:gridCol w="808038">
                  <a:extLst>
                    <a:ext uri="{9D8B030D-6E8A-4147-A177-3AD203B41FA5}">
                      <a16:colId xmlns:a16="http://schemas.microsoft.com/office/drawing/2014/main" xmlns="" val="20002"/>
                    </a:ext>
                  </a:extLst>
                </a:gridCol>
                <a:gridCol w="808038">
                  <a:extLst>
                    <a:ext uri="{9D8B030D-6E8A-4147-A177-3AD203B41FA5}">
                      <a16:colId xmlns:a16="http://schemas.microsoft.com/office/drawing/2014/main" xmlns="" val="20003"/>
                    </a:ext>
                  </a:extLst>
                </a:gridCol>
                <a:gridCol w="808038">
                  <a:extLst>
                    <a:ext uri="{9D8B030D-6E8A-4147-A177-3AD203B41FA5}">
                      <a16:colId xmlns:a16="http://schemas.microsoft.com/office/drawing/2014/main" xmlns=""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Zip</a:t>
                      </a:r>
                    </a:p>
                  </a:txBody>
                  <a:tcPr/>
                </a:tc>
                <a:tc>
                  <a:txBody>
                    <a:bodyPr/>
                    <a:lstStyle/>
                    <a:p>
                      <a:r>
                        <a:rPr lang="en-US" sz="1400" dirty="0"/>
                        <a:t>Price</a:t>
                      </a:r>
                    </a:p>
                  </a:txBody>
                  <a:tcPr/>
                </a:tc>
                <a:extLst>
                  <a:ext uri="{0D108BD9-81ED-4DB2-BD59-A6C34878D82A}">
                    <a16:rowId xmlns:a16="http://schemas.microsoft.com/office/drawing/2014/main" xmlns=""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44107</a:t>
                      </a:r>
                    </a:p>
                  </a:txBody>
                  <a:tcPr/>
                </a:tc>
                <a:tc>
                  <a:txBody>
                    <a:bodyPr/>
                    <a:lstStyle/>
                    <a:p>
                      <a:r>
                        <a:rPr lang="en-US" sz="1400" dirty="0"/>
                        <a:t>1.175M</a:t>
                      </a:r>
                    </a:p>
                  </a:txBody>
                  <a:tcPr/>
                </a:tc>
                <a:extLst>
                  <a:ext uri="{0D108BD9-81ED-4DB2-BD59-A6C34878D82A}">
                    <a16:rowId xmlns:a16="http://schemas.microsoft.com/office/drawing/2014/main" xmlns=""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44107</a:t>
                      </a:r>
                    </a:p>
                  </a:txBody>
                  <a:tcPr/>
                </a:tc>
                <a:tc>
                  <a:txBody>
                    <a:bodyPr/>
                    <a:lstStyle/>
                    <a:p>
                      <a:r>
                        <a:rPr lang="en-US" sz="1400" dirty="0"/>
                        <a:t>$155K</a:t>
                      </a:r>
                    </a:p>
                  </a:txBody>
                  <a:tcPr/>
                </a:tc>
                <a:extLst>
                  <a:ext uri="{0D108BD9-81ED-4DB2-BD59-A6C34878D82A}">
                    <a16:rowId xmlns:a16="http://schemas.microsoft.com/office/drawing/2014/main" xmlns=""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44107</a:t>
                      </a:r>
                    </a:p>
                  </a:txBody>
                  <a:tcPr/>
                </a:tc>
                <a:tc>
                  <a:txBody>
                    <a:bodyPr/>
                    <a:lstStyle/>
                    <a:p>
                      <a:r>
                        <a:rPr lang="en-US" sz="1400" dirty="0"/>
                        <a:t>$64K</a:t>
                      </a:r>
                    </a:p>
                  </a:txBody>
                  <a:tcPr/>
                </a:tc>
                <a:extLst>
                  <a:ext uri="{0D108BD9-81ED-4DB2-BD59-A6C34878D82A}">
                    <a16:rowId xmlns:a16="http://schemas.microsoft.com/office/drawing/2014/main" xmlns=""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44107</a:t>
                      </a:r>
                    </a:p>
                  </a:txBody>
                  <a:tcPr/>
                </a:tc>
                <a:tc>
                  <a:txBody>
                    <a:bodyPr/>
                    <a:lstStyle/>
                    <a:p>
                      <a:r>
                        <a:rPr lang="en-US" sz="1400" dirty="0"/>
                        <a:t>$279K</a:t>
                      </a:r>
                    </a:p>
                  </a:txBody>
                  <a:tcPr/>
                </a:tc>
                <a:extLst>
                  <a:ext uri="{0D108BD9-81ED-4DB2-BD59-A6C34878D82A}">
                    <a16:rowId xmlns:a16="http://schemas.microsoft.com/office/drawing/2014/main" xmlns=""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44107</a:t>
                      </a:r>
                    </a:p>
                  </a:txBody>
                  <a:tcPr/>
                </a:tc>
                <a:tc>
                  <a:txBody>
                    <a:bodyPr/>
                    <a:lstStyle/>
                    <a:p>
                      <a:r>
                        <a:rPr lang="en-US" sz="1400" dirty="0"/>
                        <a:t>$525K</a:t>
                      </a:r>
                    </a:p>
                  </a:txBody>
                  <a:tcPr/>
                </a:tc>
                <a:extLst>
                  <a:ext uri="{0D108BD9-81ED-4DB2-BD59-A6C34878D82A}">
                    <a16:rowId xmlns:a16="http://schemas.microsoft.com/office/drawing/2014/main" xmlns=""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44107</a:t>
                      </a:r>
                    </a:p>
                  </a:txBody>
                  <a:tcPr/>
                </a:tc>
                <a:tc>
                  <a:txBody>
                    <a:bodyPr/>
                    <a:lstStyle/>
                    <a:p>
                      <a:r>
                        <a:rPr lang="en-US" sz="1400" dirty="0"/>
                        <a:t>$120K</a:t>
                      </a:r>
                    </a:p>
                  </a:txBody>
                  <a:tcPr/>
                </a:tc>
                <a:extLst>
                  <a:ext uri="{0D108BD9-81ED-4DB2-BD59-A6C34878D82A}">
                    <a16:rowId xmlns:a16="http://schemas.microsoft.com/office/drawing/2014/main" xmlns=""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44107</a:t>
                      </a:r>
                    </a:p>
                  </a:txBody>
                  <a:tcPr/>
                </a:tc>
                <a:tc>
                  <a:txBody>
                    <a:bodyPr/>
                    <a:lstStyle/>
                    <a:p>
                      <a:r>
                        <a:rPr lang="en-US" sz="1400" dirty="0"/>
                        <a:t>$103K</a:t>
                      </a:r>
                    </a:p>
                  </a:txBody>
                  <a:tcPr/>
                </a:tc>
                <a:extLst>
                  <a:ext uri="{0D108BD9-81ED-4DB2-BD59-A6C34878D82A}">
                    <a16:rowId xmlns:a16="http://schemas.microsoft.com/office/drawing/2014/main" xmlns=""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44107</a:t>
                      </a:r>
                    </a:p>
                  </a:txBody>
                  <a:tcPr/>
                </a:tc>
                <a:tc>
                  <a:txBody>
                    <a:bodyPr/>
                    <a:lstStyle/>
                    <a:p>
                      <a:r>
                        <a:rPr lang="en-US" sz="1400" dirty="0"/>
                        <a:t>$100K</a:t>
                      </a:r>
                    </a:p>
                  </a:txBody>
                  <a:tcPr/>
                </a:tc>
                <a:extLst>
                  <a:ext uri="{0D108BD9-81ED-4DB2-BD59-A6C34878D82A}">
                    <a16:rowId xmlns:a16="http://schemas.microsoft.com/office/drawing/2014/main" xmlns=""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44107</a:t>
                      </a:r>
                    </a:p>
                  </a:txBody>
                  <a:tcPr/>
                </a:tc>
                <a:tc>
                  <a:txBody>
                    <a:bodyPr/>
                    <a:lstStyle/>
                    <a:p>
                      <a:r>
                        <a:rPr lang="en-US" sz="1400" dirty="0"/>
                        <a:t>$159K</a:t>
                      </a:r>
                    </a:p>
                  </a:txBody>
                  <a:tcPr/>
                </a:tc>
                <a:extLst>
                  <a:ext uri="{0D108BD9-81ED-4DB2-BD59-A6C34878D82A}">
                    <a16:rowId xmlns:a16="http://schemas.microsoft.com/office/drawing/2014/main" xmlns=""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895242712"/>
              </p:ext>
            </p:extLst>
          </p:nvPr>
        </p:nvGraphicFramePr>
        <p:xfrm>
          <a:off x="4645025" y="1728156"/>
          <a:ext cx="4041775"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xmlns="" val="20000"/>
                    </a:ext>
                  </a:extLst>
                </a:gridCol>
                <a:gridCol w="808355">
                  <a:extLst>
                    <a:ext uri="{9D8B030D-6E8A-4147-A177-3AD203B41FA5}">
                      <a16:colId xmlns:a16="http://schemas.microsoft.com/office/drawing/2014/main" xmlns="" val="20001"/>
                    </a:ext>
                  </a:extLst>
                </a:gridCol>
                <a:gridCol w="808355">
                  <a:extLst>
                    <a:ext uri="{9D8B030D-6E8A-4147-A177-3AD203B41FA5}">
                      <a16:colId xmlns:a16="http://schemas.microsoft.com/office/drawing/2014/main" xmlns="" val="20002"/>
                    </a:ext>
                  </a:extLst>
                </a:gridCol>
                <a:gridCol w="808355">
                  <a:extLst>
                    <a:ext uri="{9D8B030D-6E8A-4147-A177-3AD203B41FA5}">
                      <a16:colId xmlns:a16="http://schemas.microsoft.com/office/drawing/2014/main" xmlns="" val="20003"/>
                    </a:ext>
                  </a:extLst>
                </a:gridCol>
                <a:gridCol w="808355">
                  <a:extLst>
                    <a:ext uri="{9D8B030D-6E8A-4147-A177-3AD203B41FA5}">
                      <a16:colId xmlns:a16="http://schemas.microsoft.com/office/drawing/2014/main" xmlns=""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Zip</a:t>
                      </a:r>
                    </a:p>
                  </a:txBody>
                  <a:tcPr/>
                </a:tc>
                <a:tc>
                  <a:txBody>
                    <a:bodyPr/>
                    <a:lstStyle/>
                    <a:p>
                      <a:r>
                        <a:rPr lang="en-US" sz="1600" dirty="0"/>
                        <a:t>Price</a:t>
                      </a:r>
                    </a:p>
                  </a:txBody>
                  <a:tcPr/>
                </a:tc>
                <a:extLst>
                  <a:ext uri="{0D108BD9-81ED-4DB2-BD59-A6C34878D82A}">
                    <a16:rowId xmlns:a16="http://schemas.microsoft.com/office/drawing/2014/main" xmlns=""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44108</a:t>
                      </a:r>
                    </a:p>
                  </a:txBody>
                  <a:tcPr/>
                </a:tc>
                <a:tc>
                  <a:txBody>
                    <a:bodyPr/>
                    <a:lstStyle/>
                    <a:p>
                      <a:r>
                        <a:rPr lang="en-US" sz="1600" dirty="0"/>
                        <a:t>$65K</a:t>
                      </a:r>
                    </a:p>
                  </a:txBody>
                  <a:tcPr/>
                </a:tc>
                <a:extLst>
                  <a:ext uri="{0D108BD9-81ED-4DB2-BD59-A6C34878D82A}">
                    <a16:rowId xmlns:a16="http://schemas.microsoft.com/office/drawing/2014/main" xmlns=""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44108</a:t>
                      </a:r>
                    </a:p>
                  </a:txBody>
                  <a:tcPr/>
                </a:tc>
                <a:tc>
                  <a:txBody>
                    <a:bodyPr/>
                    <a:lstStyle/>
                    <a:p>
                      <a:r>
                        <a:rPr lang="en-US" sz="1600" dirty="0"/>
                        <a:t>$39K</a:t>
                      </a:r>
                    </a:p>
                  </a:txBody>
                  <a:tcPr/>
                </a:tc>
                <a:extLst>
                  <a:ext uri="{0D108BD9-81ED-4DB2-BD59-A6C34878D82A}">
                    <a16:rowId xmlns:a16="http://schemas.microsoft.com/office/drawing/2014/main" xmlns=""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44108</a:t>
                      </a:r>
                    </a:p>
                  </a:txBody>
                  <a:tcPr/>
                </a:tc>
                <a:tc>
                  <a:txBody>
                    <a:bodyPr/>
                    <a:lstStyle/>
                    <a:p>
                      <a:r>
                        <a:rPr lang="en-US" sz="1600" dirty="0"/>
                        <a:t>$39K</a:t>
                      </a:r>
                    </a:p>
                  </a:txBody>
                  <a:tcPr/>
                </a:tc>
                <a:extLst>
                  <a:ext uri="{0D108BD9-81ED-4DB2-BD59-A6C34878D82A}">
                    <a16:rowId xmlns:a16="http://schemas.microsoft.com/office/drawing/2014/main" xmlns=""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44108</a:t>
                      </a:r>
                    </a:p>
                  </a:txBody>
                  <a:tcPr/>
                </a:tc>
                <a:tc>
                  <a:txBody>
                    <a:bodyPr/>
                    <a:lstStyle/>
                    <a:p>
                      <a:r>
                        <a:rPr lang="en-US" sz="1600" dirty="0"/>
                        <a:t>$30K</a:t>
                      </a:r>
                    </a:p>
                  </a:txBody>
                  <a:tcPr/>
                </a:tc>
                <a:extLst>
                  <a:ext uri="{0D108BD9-81ED-4DB2-BD59-A6C34878D82A}">
                    <a16:rowId xmlns:a16="http://schemas.microsoft.com/office/drawing/2014/main" xmlns=""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44108</a:t>
                      </a:r>
                    </a:p>
                  </a:txBody>
                  <a:tcPr/>
                </a:tc>
                <a:tc>
                  <a:txBody>
                    <a:bodyPr/>
                    <a:lstStyle/>
                    <a:p>
                      <a:r>
                        <a:rPr lang="en-US" sz="1600" dirty="0"/>
                        <a:t>$50K</a:t>
                      </a:r>
                    </a:p>
                  </a:txBody>
                  <a:tcPr/>
                </a:tc>
                <a:extLst>
                  <a:ext uri="{0D108BD9-81ED-4DB2-BD59-A6C34878D82A}">
                    <a16:rowId xmlns:a16="http://schemas.microsoft.com/office/drawing/2014/main" xmlns=""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44108</a:t>
                      </a:r>
                    </a:p>
                  </a:txBody>
                  <a:tcPr/>
                </a:tc>
                <a:tc>
                  <a:txBody>
                    <a:bodyPr/>
                    <a:lstStyle/>
                    <a:p>
                      <a:r>
                        <a:rPr lang="en-US" sz="1600" dirty="0"/>
                        <a:t>$11K</a:t>
                      </a:r>
                    </a:p>
                  </a:txBody>
                  <a:tcPr/>
                </a:tc>
                <a:extLst>
                  <a:ext uri="{0D108BD9-81ED-4DB2-BD59-A6C34878D82A}">
                    <a16:rowId xmlns:a16="http://schemas.microsoft.com/office/drawing/2014/main" xmlns=""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44108</a:t>
                      </a:r>
                    </a:p>
                  </a:txBody>
                  <a:tcPr/>
                </a:tc>
                <a:tc>
                  <a:txBody>
                    <a:bodyPr/>
                    <a:lstStyle/>
                    <a:p>
                      <a:r>
                        <a:rPr lang="en-US" sz="1600" dirty="0"/>
                        <a:t>$5K</a:t>
                      </a:r>
                    </a:p>
                  </a:txBody>
                  <a:tcPr/>
                </a:tc>
                <a:extLst>
                  <a:ext uri="{0D108BD9-81ED-4DB2-BD59-A6C34878D82A}">
                    <a16:rowId xmlns:a16="http://schemas.microsoft.com/office/drawing/2014/main" xmlns=""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44108</a:t>
                      </a:r>
                    </a:p>
                  </a:txBody>
                  <a:tcPr/>
                </a:tc>
                <a:tc>
                  <a:txBody>
                    <a:bodyPr/>
                    <a:lstStyle/>
                    <a:p>
                      <a:r>
                        <a:rPr lang="en-US" sz="1600" dirty="0"/>
                        <a:t>$81K</a:t>
                      </a:r>
                    </a:p>
                  </a:txBody>
                  <a:tcPr/>
                </a:tc>
                <a:extLst>
                  <a:ext uri="{0D108BD9-81ED-4DB2-BD59-A6C34878D82A}">
                    <a16:rowId xmlns:a16="http://schemas.microsoft.com/office/drawing/2014/main" xmlns=""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44108</a:t>
                      </a:r>
                    </a:p>
                  </a:txBody>
                  <a:tcPr/>
                </a:tc>
                <a:tc>
                  <a:txBody>
                    <a:bodyPr/>
                    <a:lstStyle/>
                    <a:p>
                      <a:r>
                        <a:rPr lang="en-US" sz="1600" dirty="0"/>
                        <a:t>$46K</a:t>
                      </a:r>
                    </a:p>
                  </a:txBody>
                  <a:tcPr/>
                </a:tc>
                <a:extLst>
                  <a:ext uri="{0D108BD9-81ED-4DB2-BD59-A6C34878D82A}">
                    <a16:rowId xmlns:a16="http://schemas.microsoft.com/office/drawing/2014/main" xmlns="" val="10009"/>
                  </a:ext>
                </a:extLst>
              </a:tr>
            </a:tbl>
          </a:graphicData>
        </a:graphic>
      </p:graphicFrame>
      <p:sp>
        <p:nvSpPr>
          <p:cNvPr id="7" name="Rectangle 6">
            <a:extLst>
              <a:ext uri="{FF2B5EF4-FFF2-40B4-BE49-F238E27FC236}">
                <a16:creationId xmlns:a16="http://schemas.microsoft.com/office/drawing/2014/main" xmlns=""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1"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15</a:t>
            </a:r>
            <a:endParaRPr lang="en-US" dirty="0"/>
          </a:p>
        </p:txBody>
      </p:sp>
    </p:spTree>
    <p:extLst>
      <p:ext uri="{BB962C8B-B14F-4D97-AF65-F5344CB8AC3E}">
        <p14:creationId xmlns:p14="http://schemas.microsoft.com/office/powerpoint/2010/main" val="388253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unknown houses…</a:t>
            </a:r>
          </a:p>
        </p:txBody>
      </p:sp>
      <p:sp>
        <p:nvSpPr>
          <p:cNvPr id="3" name="Text Placeholder 2"/>
          <p:cNvSpPr>
            <a:spLocks noGrp="1"/>
          </p:cNvSpPr>
          <p:nvPr>
            <p:ph type="body" idx="1"/>
          </p:nvPr>
        </p:nvSpPr>
        <p:spPr>
          <a:xfrm>
            <a:off x="647545" y="1852588"/>
            <a:ext cx="4040188" cy="639762"/>
          </a:xfrm>
        </p:spPr>
        <p:txBody>
          <a:bodyPr/>
          <a:lstStyle/>
          <a:p>
            <a:pPr algn="ctr"/>
            <a:r>
              <a:rPr lang="en-US" dirty="0"/>
              <a:t>East Side or West Side?</a:t>
            </a:r>
          </a:p>
        </p:txBody>
      </p:sp>
      <p:graphicFrame>
        <p:nvGraphicFramePr>
          <p:cNvPr id="7" name="Content Placeholder 7"/>
          <p:cNvGraphicFramePr>
            <a:graphicFrameLocks noGrp="1"/>
          </p:cNvGraphicFramePr>
          <p:nvPr>
            <p:ph sz="half" idx="2"/>
            <p:extLst/>
          </p:nvPr>
        </p:nvGraphicFramePr>
        <p:xfrm>
          <a:off x="5362574" y="1897038"/>
          <a:ext cx="3386139" cy="3448638"/>
        </p:xfrm>
        <a:graphic>
          <a:graphicData uri="http://schemas.openxmlformats.org/drawingml/2006/table">
            <a:tbl>
              <a:tblPr firstRow="1" bandRow="1">
                <a:tableStyleId>{5C22544A-7EE6-4342-B048-85BDC9FD1C3A}</a:tableStyleId>
              </a:tblPr>
              <a:tblGrid>
                <a:gridCol w="665480">
                  <a:extLst>
                    <a:ext uri="{9D8B030D-6E8A-4147-A177-3AD203B41FA5}">
                      <a16:colId xmlns:a16="http://schemas.microsoft.com/office/drawing/2014/main" xmlns="" val="20000"/>
                    </a:ext>
                  </a:extLst>
                </a:gridCol>
                <a:gridCol w="625793">
                  <a:extLst>
                    <a:ext uri="{9D8B030D-6E8A-4147-A177-3AD203B41FA5}">
                      <a16:colId xmlns:a16="http://schemas.microsoft.com/office/drawing/2014/main" xmlns="" val="20001"/>
                    </a:ext>
                  </a:extLst>
                </a:gridCol>
                <a:gridCol w="625793">
                  <a:extLst>
                    <a:ext uri="{9D8B030D-6E8A-4147-A177-3AD203B41FA5}">
                      <a16:colId xmlns:a16="http://schemas.microsoft.com/office/drawing/2014/main" xmlns="" val="20002"/>
                    </a:ext>
                  </a:extLst>
                </a:gridCol>
                <a:gridCol w="724218">
                  <a:extLst>
                    <a:ext uri="{9D8B030D-6E8A-4147-A177-3AD203B41FA5}">
                      <a16:colId xmlns:a16="http://schemas.microsoft.com/office/drawing/2014/main" xmlns="" val="20003"/>
                    </a:ext>
                  </a:extLst>
                </a:gridCol>
                <a:gridCol w="744855">
                  <a:extLst>
                    <a:ext uri="{9D8B030D-6E8A-4147-A177-3AD203B41FA5}">
                      <a16:colId xmlns:a16="http://schemas.microsoft.com/office/drawing/2014/main" xmlns="" val="20004"/>
                    </a:ext>
                  </a:extLst>
                </a:gridCol>
              </a:tblGrid>
              <a:tr h="336675">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Zip</a:t>
                      </a:r>
                    </a:p>
                  </a:txBody>
                  <a:tcPr/>
                </a:tc>
                <a:tc>
                  <a:txBody>
                    <a:bodyPr/>
                    <a:lstStyle/>
                    <a:p>
                      <a:r>
                        <a:rPr lang="en-US" sz="1400" dirty="0"/>
                        <a:t>Price</a:t>
                      </a:r>
                    </a:p>
                  </a:txBody>
                  <a:tcPr/>
                </a:tc>
                <a:extLst>
                  <a:ext uri="{0D108BD9-81ED-4DB2-BD59-A6C34878D82A}">
                    <a16:rowId xmlns:a16="http://schemas.microsoft.com/office/drawing/2014/main" xmlns="" val="10000"/>
                  </a:ext>
                </a:extLst>
              </a:tr>
              <a:tr h="336675">
                <a:tc>
                  <a:txBody>
                    <a:bodyPr/>
                    <a:lstStyle/>
                    <a:p>
                      <a:r>
                        <a:rPr lang="en-US" sz="1400" dirty="0"/>
                        <a:t>5</a:t>
                      </a:r>
                    </a:p>
                  </a:txBody>
                  <a:tcPr/>
                </a:tc>
                <a:tc>
                  <a:txBody>
                    <a:bodyPr/>
                    <a:lstStyle/>
                    <a:p>
                      <a:r>
                        <a:rPr lang="en-US" sz="1400" dirty="0"/>
                        <a:t>1.5</a:t>
                      </a:r>
                    </a:p>
                  </a:txBody>
                  <a:tcPr/>
                </a:tc>
                <a:tc>
                  <a:txBody>
                    <a:bodyPr/>
                    <a:lstStyle/>
                    <a:p>
                      <a:r>
                        <a:rPr lang="en-US" sz="1400" dirty="0"/>
                        <a:t>1136</a:t>
                      </a:r>
                    </a:p>
                  </a:txBody>
                  <a:tcPr/>
                </a:tc>
                <a:tc>
                  <a:txBody>
                    <a:bodyPr/>
                    <a:lstStyle/>
                    <a:p>
                      <a:r>
                        <a:rPr lang="en-US" sz="1400" dirty="0"/>
                        <a:t>44107</a:t>
                      </a:r>
                    </a:p>
                  </a:txBody>
                  <a:tcPr/>
                </a:tc>
                <a:tc>
                  <a:txBody>
                    <a:bodyPr/>
                    <a:lstStyle/>
                    <a:p>
                      <a:r>
                        <a:rPr lang="en-US" sz="1400" dirty="0"/>
                        <a:t>$48K</a:t>
                      </a:r>
                    </a:p>
                  </a:txBody>
                  <a:tcPr/>
                </a:tc>
                <a:extLst>
                  <a:ext uri="{0D108BD9-81ED-4DB2-BD59-A6C34878D82A}">
                    <a16:rowId xmlns:a16="http://schemas.microsoft.com/office/drawing/2014/main" xmlns="" val="10001"/>
                  </a:ext>
                </a:extLst>
              </a:tr>
              <a:tr h="336675">
                <a:tc>
                  <a:txBody>
                    <a:bodyPr/>
                    <a:lstStyle/>
                    <a:p>
                      <a:r>
                        <a:rPr lang="en-US" sz="1400" dirty="0"/>
                        <a:t>6</a:t>
                      </a:r>
                    </a:p>
                  </a:txBody>
                  <a:tcPr/>
                </a:tc>
                <a:tc>
                  <a:txBody>
                    <a:bodyPr/>
                    <a:lstStyle/>
                    <a:p>
                      <a:r>
                        <a:rPr lang="en-US" sz="1400" dirty="0"/>
                        <a:t>3</a:t>
                      </a:r>
                    </a:p>
                  </a:txBody>
                  <a:tcPr/>
                </a:tc>
                <a:tc>
                  <a:txBody>
                    <a:bodyPr/>
                    <a:lstStyle/>
                    <a:p>
                      <a:r>
                        <a:rPr lang="en-US" sz="1400" dirty="0"/>
                        <a:t>4500</a:t>
                      </a:r>
                    </a:p>
                  </a:txBody>
                  <a:tcPr/>
                </a:tc>
                <a:tc>
                  <a:txBody>
                    <a:bodyPr/>
                    <a:lstStyle/>
                    <a:p>
                      <a:r>
                        <a:rPr lang="en-US" sz="1400" dirty="0"/>
                        <a:t>44107</a:t>
                      </a:r>
                    </a:p>
                  </a:txBody>
                  <a:tcPr/>
                </a:tc>
                <a:tc>
                  <a:txBody>
                    <a:bodyPr/>
                    <a:lstStyle/>
                    <a:p>
                      <a:r>
                        <a:rPr lang="en-US" sz="1400" dirty="0"/>
                        <a:t>$259K</a:t>
                      </a:r>
                    </a:p>
                  </a:txBody>
                  <a:tcPr/>
                </a:tc>
                <a:extLst>
                  <a:ext uri="{0D108BD9-81ED-4DB2-BD59-A6C34878D82A}">
                    <a16:rowId xmlns:a16="http://schemas.microsoft.com/office/drawing/2014/main" xmlns="" val="10002"/>
                  </a:ext>
                </a:extLst>
              </a:tr>
              <a:tr h="418563">
                <a:tc>
                  <a:txBody>
                    <a:bodyPr/>
                    <a:lstStyle/>
                    <a:p>
                      <a:r>
                        <a:rPr lang="en-US" sz="1400" dirty="0"/>
                        <a:t>3</a:t>
                      </a:r>
                    </a:p>
                  </a:txBody>
                  <a:tcPr/>
                </a:tc>
                <a:tc>
                  <a:txBody>
                    <a:bodyPr/>
                    <a:lstStyle/>
                    <a:p>
                      <a:r>
                        <a:rPr lang="en-US" sz="1400" dirty="0"/>
                        <a:t>1.5</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$85K</a:t>
                      </a:r>
                    </a:p>
                  </a:txBody>
                  <a:tcPr/>
                </a:tc>
                <a:extLst>
                  <a:ext uri="{0D108BD9-81ED-4DB2-BD59-A6C34878D82A}">
                    <a16:rowId xmlns:a16="http://schemas.microsoft.com/office/drawing/2014/main" xmlns="" val="10003"/>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$106K</a:t>
                      </a:r>
                    </a:p>
                  </a:txBody>
                  <a:tcPr/>
                </a:tc>
                <a:extLst>
                  <a:ext uri="{0D108BD9-81ED-4DB2-BD59-A6C34878D82A}">
                    <a16:rowId xmlns:a16="http://schemas.microsoft.com/office/drawing/2014/main" xmlns="" val="10004"/>
                  </a:ext>
                </a:extLst>
              </a:tr>
              <a:tr h="336675">
                <a:tc>
                  <a:txBody>
                    <a:bodyPr/>
                    <a:lstStyle/>
                    <a:p>
                      <a:r>
                        <a:rPr lang="en-US" sz="1400" dirty="0"/>
                        <a:t>2</a:t>
                      </a:r>
                    </a:p>
                  </a:txBody>
                  <a:tcPr/>
                </a:tc>
                <a:tc>
                  <a:txBody>
                    <a:bodyPr/>
                    <a:lstStyle/>
                    <a:p>
                      <a:r>
                        <a:rPr lang="en-US" sz="1400" dirty="0"/>
                        <a:t>2</a:t>
                      </a:r>
                    </a:p>
                  </a:txBody>
                  <a:tcPr/>
                </a:tc>
                <a:tc>
                  <a:txBody>
                    <a:bodyPr/>
                    <a:lstStyle/>
                    <a:p>
                      <a:r>
                        <a:rPr lang="en-US" sz="1400" dirty="0"/>
                        <a:t>1170</a:t>
                      </a:r>
                    </a:p>
                  </a:txBody>
                  <a:tcPr/>
                </a:tc>
                <a:tc>
                  <a:txBody>
                    <a:bodyPr/>
                    <a:lstStyle/>
                    <a:p>
                      <a:r>
                        <a:rPr lang="en-US" sz="1400" dirty="0"/>
                        <a:t>44107</a:t>
                      </a:r>
                    </a:p>
                  </a:txBody>
                  <a:tcPr/>
                </a:tc>
                <a:tc>
                  <a:txBody>
                    <a:bodyPr/>
                    <a:lstStyle/>
                    <a:p>
                      <a:r>
                        <a:rPr lang="en-US" sz="1400" dirty="0"/>
                        <a:t>$200K</a:t>
                      </a:r>
                    </a:p>
                  </a:txBody>
                  <a:tcPr/>
                </a:tc>
                <a:extLst>
                  <a:ext uri="{0D108BD9-81ED-4DB2-BD59-A6C34878D82A}">
                    <a16:rowId xmlns:a16="http://schemas.microsoft.com/office/drawing/2014/main" xmlns="" val="10005"/>
                  </a:ext>
                </a:extLst>
              </a:tr>
              <a:tr h="336675">
                <a:tc>
                  <a:txBody>
                    <a:bodyPr/>
                    <a:lstStyle/>
                    <a:p>
                      <a:r>
                        <a:rPr lang="en-US" sz="1400" dirty="0"/>
                        <a:t>5</a:t>
                      </a:r>
                    </a:p>
                  </a:txBody>
                  <a:tcPr/>
                </a:tc>
                <a:tc>
                  <a:txBody>
                    <a:bodyPr/>
                    <a:lstStyle/>
                    <a:p>
                      <a:r>
                        <a:rPr lang="en-US" sz="1400" dirty="0"/>
                        <a:t>2</a:t>
                      </a:r>
                    </a:p>
                  </a:txBody>
                  <a:tcPr/>
                </a:tc>
                <a:tc>
                  <a:txBody>
                    <a:bodyPr/>
                    <a:lstStyle/>
                    <a:p>
                      <a:r>
                        <a:rPr lang="en-US" sz="1400" dirty="0"/>
                        <a:t>2592</a:t>
                      </a:r>
                    </a:p>
                  </a:txBody>
                  <a:tcPr/>
                </a:tc>
                <a:tc>
                  <a:txBody>
                    <a:bodyPr/>
                    <a:lstStyle/>
                    <a:p>
                      <a:r>
                        <a:rPr lang="en-US" sz="1400" dirty="0"/>
                        <a:t>44108</a:t>
                      </a:r>
                    </a:p>
                  </a:txBody>
                  <a:tcPr/>
                </a:tc>
                <a:tc>
                  <a:txBody>
                    <a:bodyPr/>
                    <a:lstStyle/>
                    <a:p>
                      <a:r>
                        <a:rPr lang="en-US" sz="1400" dirty="0"/>
                        <a:t>$95K</a:t>
                      </a:r>
                    </a:p>
                  </a:txBody>
                  <a:tcPr/>
                </a:tc>
                <a:extLst>
                  <a:ext uri="{0D108BD9-81ED-4DB2-BD59-A6C34878D82A}">
                    <a16:rowId xmlns:a16="http://schemas.microsoft.com/office/drawing/2014/main" xmlns="" val="10006"/>
                  </a:ext>
                </a:extLst>
              </a:tr>
              <a:tr h="336675">
                <a:tc>
                  <a:txBody>
                    <a:bodyPr/>
                    <a:lstStyle/>
                    <a:p>
                      <a:r>
                        <a:rPr lang="en-US" sz="1400" dirty="0"/>
                        <a:t>3</a:t>
                      </a:r>
                    </a:p>
                  </a:txBody>
                  <a:tcPr/>
                </a:tc>
                <a:tc>
                  <a:txBody>
                    <a:bodyPr/>
                    <a:lstStyle/>
                    <a:p>
                      <a:r>
                        <a:rPr lang="en-US" sz="1400" dirty="0"/>
                        <a:t>1</a:t>
                      </a:r>
                    </a:p>
                  </a:txBody>
                  <a:tcPr/>
                </a:tc>
                <a:tc>
                  <a:txBody>
                    <a:bodyPr/>
                    <a:lstStyle/>
                    <a:p>
                      <a:r>
                        <a:rPr lang="en-US" sz="1400" dirty="0"/>
                        <a:t>1398</a:t>
                      </a:r>
                    </a:p>
                  </a:txBody>
                  <a:tcPr/>
                </a:tc>
                <a:tc>
                  <a:txBody>
                    <a:bodyPr/>
                    <a:lstStyle/>
                    <a:p>
                      <a:r>
                        <a:rPr lang="en-US" sz="1400" dirty="0"/>
                        <a:t>44107</a:t>
                      </a:r>
                    </a:p>
                  </a:txBody>
                  <a:tcPr/>
                </a:tc>
                <a:tc>
                  <a:txBody>
                    <a:bodyPr/>
                    <a:lstStyle/>
                    <a:p>
                      <a:r>
                        <a:rPr lang="en-US" sz="1400" dirty="0"/>
                        <a:t>$100K</a:t>
                      </a:r>
                    </a:p>
                  </a:txBody>
                  <a:tcPr/>
                </a:tc>
                <a:extLst>
                  <a:ext uri="{0D108BD9-81ED-4DB2-BD59-A6C34878D82A}">
                    <a16:rowId xmlns:a16="http://schemas.microsoft.com/office/drawing/2014/main" xmlns="" val="10007"/>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$106K</a:t>
                      </a:r>
                    </a:p>
                  </a:txBody>
                  <a:tcPr/>
                </a:tc>
                <a:extLst>
                  <a:ext uri="{0D108BD9-81ED-4DB2-BD59-A6C34878D82A}">
                    <a16:rowId xmlns:a16="http://schemas.microsoft.com/office/drawing/2014/main" xmlns="" val="10008"/>
                  </a:ext>
                </a:extLst>
              </a:tr>
              <a:tr h="336675">
                <a:tc>
                  <a:txBody>
                    <a:bodyPr/>
                    <a:lstStyle/>
                    <a:p>
                      <a:r>
                        <a:rPr lang="en-US" sz="1400" dirty="0"/>
                        <a:t>3</a:t>
                      </a:r>
                    </a:p>
                  </a:txBody>
                  <a:tcPr/>
                </a:tc>
                <a:tc>
                  <a:txBody>
                    <a:bodyPr/>
                    <a:lstStyle/>
                    <a:p>
                      <a:r>
                        <a:rPr lang="en-US" sz="1400" dirty="0"/>
                        <a:t>1.5</a:t>
                      </a:r>
                    </a:p>
                  </a:txBody>
                  <a:tcPr/>
                </a:tc>
                <a:tc>
                  <a:txBody>
                    <a:bodyPr/>
                    <a:lstStyle/>
                    <a:p>
                      <a:r>
                        <a:rPr lang="en-US" sz="1400" dirty="0"/>
                        <a:t>1614</a:t>
                      </a:r>
                    </a:p>
                  </a:txBody>
                  <a:tcPr/>
                </a:tc>
                <a:tc>
                  <a:txBody>
                    <a:bodyPr/>
                    <a:lstStyle/>
                    <a:p>
                      <a:r>
                        <a:rPr lang="en-US" sz="1400" dirty="0"/>
                        <a:t>44108</a:t>
                      </a:r>
                    </a:p>
                  </a:txBody>
                  <a:tcPr/>
                </a:tc>
                <a:tc>
                  <a:txBody>
                    <a:bodyPr/>
                    <a:lstStyle/>
                    <a:p>
                      <a:r>
                        <a:rPr lang="en-US" sz="1400" dirty="0"/>
                        <a:t>$124K</a:t>
                      </a:r>
                    </a:p>
                  </a:txBody>
                  <a:tcPr/>
                </a:tc>
                <a:extLst>
                  <a:ext uri="{0D108BD9-81ED-4DB2-BD59-A6C34878D82A}">
                    <a16:rowId xmlns:a16="http://schemas.microsoft.com/office/drawing/2014/main" xmlns="" val="10009"/>
                  </a:ext>
                </a:extLst>
              </a:tr>
            </a:tbl>
          </a:graphicData>
        </a:graphic>
      </p:graphicFrame>
      <p:pic>
        <p:nvPicPr>
          <p:cNvPr id="73732" name="Picture 4" descr="http://www.watchmojo.com/uploads/blipthumbs/M-R-Tupac-Vs-Biggie-480i60_480x27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889"/>
          <a:stretch/>
        </p:blipFill>
        <p:spPr bwMode="auto">
          <a:xfrm>
            <a:off x="395287" y="2492350"/>
            <a:ext cx="4572000" cy="218883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9" name="Slide Number Placeholder 6"/>
          <p:cNvSpPr>
            <a:spLocks noGrp="1"/>
          </p:cNvSpPr>
          <p:nvPr>
            <p:ph type="sldNum" sz="quarter" idx="12"/>
          </p:nvPr>
        </p:nvSpPr>
        <p:spPr>
          <a:xfrm>
            <a:off x="6457950" y="6356351"/>
            <a:ext cx="857250" cy="365125"/>
          </a:xfrm>
        </p:spPr>
        <p:txBody>
          <a:bodyPr/>
          <a:lstStyle/>
          <a:p>
            <a:r>
              <a:rPr lang="en-US" dirty="0" smtClean="0"/>
              <a:t>16</a:t>
            </a:r>
            <a:endParaRPr lang="en-US" dirty="0"/>
          </a:p>
        </p:txBody>
      </p:sp>
    </p:spTree>
    <p:extLst>
      <p:ext uri="{BB962C8B-B14F-4D97-AF65-F5344CB8AC3E}">
        <p14:creationId xmlns:p14="http://schemas.microsoft.com/office/powerpoint/2010/main" val="418237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smtClean="0"/>
              <a:t>Step 1: Logistic Response Function</a:t>
            </a:r>
          </a:p>
        </p:txBody>
      </p:sp>
      <p:sp>
        <p:nvSpPr>
          <p:cNvPr id="7" name="Footer Placeholder 6"/>
          <p:cNvSpPr>
            <a:spLocks noGrp="1"/>
          </p:cNvSpPr>
          <p:nvPr>
            <p:ph type="ftr" sz="quarter" idx="4294967295"/>
          </p:nvPr>
        </p:nvSpPr>
        <p:spPr>
          <a:xfrm>
            <a:off x="914400" y="6172200"/>
            <a:ext cx="3962400" cy="457200"/>
          </a:xfrm>
          <a:prstGeom prst="rect">
            <a:avLst/>
          </a:prstGeom>
        </p:spPr>
        <p:txBody>
          <a:bodyPr/>
          <a:lstStyle/>
          <a:p>
            <a:pPr>
              <a:defRPr/>
            </a:pPr>
            <a:r>
              <a:rPr lang="en-US"/>
              <a:t>© Galit Shmueli and Peter Bruce 2017</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a:t>
              </a:r>
              <a:endParaRPr lang="en" sz="2400" dirty="0">
                <a:latin typeface="Open Sans"/>
                <a:ea typeface="Open Sans"/>
                <a:cs typeface="Open Sans"/>
                <a:sym typeface="Open Sans"/>
              </a:endParaRP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37" y="3806986"/>
            <a:ext cx="10062560" cy="1166855"/>
            <a:chOff x="-759635" y="2037702"/>
            <a:chExt cx="9136890" cy="1166855"/>
          </a:xfrm>
        </p:grpSpPr>
        <mc:AlternateContent xmlns:mc="http://schemas.openxmlformats.org/markup-compatibility/2006" xmlns:a14="http://schemas.microsoft.com/office/drawing/2010/main">
          <mc:Choice Requires="a14">
            <p:sp>
              <p:nvSpPr>
                <p:cNvPr id="19"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9"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5"/>
                  <a:stretch>
                    <a:fillRect l="-1274" t="-2410" b="-25301"/>
                  </a:stretch>
                </a:blipFill>
                <a:ln>
                  <a:noFill/>
                </a:ln>
              </p:spPr>
              <p:txBody>
                <a:bodyPr/>
                <a:lstStyle/>
                <a:p>
                  <a:r>
                    <a:rPr lang="en-US">
                      <a:noFill/>
                    </a:rPr>
                    <a:t> </a:t>
                  </a:r>
                </a:p>
              </p:txBody>
            </p:sp>
          </mc:Fallback>
        </mc:AlternateContent>
        <p:sp>
          <p:nvSpPr>
            <p:cNvPr id="20" name="Shape 320"/>
            <p:cNvSpPr txBox="1"/>
            <p:nvPr/>
          </p:nvSpPr>
          <p:spPr>
            <a:xfrm>
              <a:off x="-759635" y="2037702"/>
              <a:ext cx="803673" cy="1166855"/>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Logit of </a:t>
              </a:r>
              <a:endParaRPr lang="en" sz="2400" dirty="0">
                <a:latin typeface="Open Sans"/>
                <a:ea typeface="Open Sans"/>
                <a:cs typeface="Open Sans"/>
                <a:sym typeface="Open Sans"/>
              </a:endParaRPr>
            </a:p>
          </p:txBody>
        </p:sp>
      </p:grpSp>
      <p:pic>
        <p:nvPicPr>
          <p:cNvPr id="21" name="Shape 318"/>
          <p:cNvPicPr preferRelativeResize="0"/>
          <p:nvPr/>
        </p:nvPicPr>
        <p:blipFill>
          <a:blip r:embed="rId3">
            <a:alphaModFix/>
          </a:blip>
          <a:stretch>
            <a:fillRect/>
          </a:stretch>
        </p:blipFill>
        <p:spPr>
          <a:xfrm>
            <a:off x="2303585" y="3766365"/>
            <a:ext cx="636521" cy="1201766"/>
          </a:xfrm>
          <a:prstGeom prst="rect">
            <a:avLst/>
          </a:prstGeom>
          <a:noFill/>
          <a:ln>
            <a:noFill/>
          </a:ln>
        </p:spPr>
      </p:pic>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23" name="Rectangle 22"/>
          <p:cNvSpPr/>
          <p:nvPr/>
        </p:nvSpPr>
        <p:spPr>
          <a:xfrm>
            <a:off x="556846" y="3391225"/>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 Regression</a:t>
            </a:r>
            <a:endParaRPr lang="en-US" dirty="0"/>
          </a:p>
        </p:txBody>
      </p:sp>
      <p:pic>
        <p:nvPicPr>
          <p:cNvPr id="24" name="Picture 2" descr="Image result for log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911" y="4012549"/>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Many Cones?</a:t>
            </a:r>
            <a:endParaRPr lang="en-US" dirty="0"/>
          </a:p>
        </p:txBody>
      </p:sp>
      <p:sp>
        <p:nvSpPr>
          <p:cNvPr id="22" name="Rectangle 21"/>
          <p:cNvSpPr/>
          <p:nvPr/>
        </p:nvSpPr>
        <p:spPr>
          <a:xfrm>
            <a:off x="3340344" y="338756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Will they buy a cone Y/N?</a:t>
            </a:r>
            <a:endParaRPr lang="en-US" dirty="0"/>
          </a:p>
        </p:txBody>
      </p:sp>
      <p:sp>
        <p:nvSpPr>
          <p:cNvPr id="25" name="Rectangle 24"/>
          <p:cNvSpPr/>
          <p:nvPr/>
        </p:nvSpPr>
        <p:spPr>
          <a:xfrm>
            <a:off x="527538" y="5200650"/>
            <a:ext cx="8071339" cy="813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will let R handle calculating the equation output </a:t>
            </a:r>
            <a:r>
              <a:rPr lang="en-US" dirty="0" err="1" smtClean="0"/>
              <a:t>logOdds</a:t>
            </a:r>
            <a:r>
              <a:rPr lang="en-US" dirty="0" smtClean="0"/>
              <a:t> to the more understandable probability.</a:t>
            </a:r>
            <a:endParaRPr lang="en-US" dirty="0"/>
          </a:p>
        </p:txBody>
      </p:sp>
    </p:spTree>
    <p:extLst>
      <p:ext uri="{BB962C8B-B14F-4D97-AF65-F5344CB8AC3E}">
        <p14:creationId xmlns:p14="http://schemas.microsoft.com/office/powerpoint/2010/main" val="809811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17</a:t>
            </a:r>
            <a:endParaRPr lang="en-US" dirty="0"/>
          </a:p>
        </p:txBody>
      </p:sp>
    </p:spTree>
    <p:extLst>
      <p:ext uri="{BB962C8B-B14F-4D97-AF65-F5344CB8AC3E}">
        <p14:creationId xmlns:p14="http://schemas.microsoft.com/office/powerpoint/2010/main" val="3654602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18</a:t>
            </a:r>
            <a:endParaRPr lang="en-US" dirty="0"/>
          </a:p>
        </p:txBody>
      </p:sp>
    </p:spTree>
    <p:extLst>
      <p:ext uri="{BB962C8B-B14F-4D97-AF65-F5344CB8AC3E}">
        <p14:creationId xmlns:p14="http://schemas.microsoft.com/office/powerpoint/2010/main" val="420231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19</a:t>
            </a:r>
            <a:endParaRPr lang="en-US" dirty="0"/>
          </a:p>
        </p:txBody>
      </p:sp>
    </p:spTree>
    <p:extLst>
      <p:ext uri="{BB962C8B-B14F-4D97-AF65-F5344CB8AC3E}">
        <p14:creationId xmlns:p14="http://schemas.microsoft.com/office/powerpoint/2010/main" val="113765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xmlns=""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xmlns=""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xmlns=""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xmlns=""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smtClean="0"/>
              <a:t>20</a:t>
            </a:r>
            <a:endParaRPr lang="en-US" dirty="0"/>
          </a:p>
        </p:txBody>
      </p:sp>
    </p:spTree>
    <p:extLst>
      <p:ext uri="{BB962C8B-B14F-4D97-AF65-F5344CB8AC3E}">
        <p14:creationId xmlns:p14="http://schemas.microsoft.com/office/powerpoint/2010/main" val="335120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xmlns=""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xmlns=""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xmlns=""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xmlns=""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xmlns=""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xmlns=""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xmlns=""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xmlns=""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xmlns=""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xmlns=""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xmlns=""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smtClean="0"/>
              <a:t>21</a:t>
            </a:r>
            <a:endParaRPr lang="en-US" dirty="0"/>
          </a:p>
        </p:txBody>
      </p:sp>
    </p:spTree>
    <p:extLst>
      <p:ext uri="{BB962C8B-B14F-4D97-AF65-F5344CB8AC3E}">
        <p14:creationId xmlns:p14="http://schemas.microsoft.com/office/powerpoint/2010/main" val="58847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7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xmlns=""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smtClean="0"/>
              <a:t>22</a:t>
            </a:r>
            <a:endParaRPr lang="en-US" dirty="0"/>
          </a:p>
        </p:txBody>
      </p:sp>
    </p:spTree>
    <p:extLst>
      <p:ext uri="{BB962C8B-B14F-4D97-AF65-F5344CB8AC3E}">
        <p14:creationId xmlns:p14="http://schemas.microsoft.com/office/powerpoint/2010/main" val="23564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9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xmlns=""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23</a:t>
            </a:r>
            <a:endParaRPr lang="en-US" dirty="0"/>
          </a:p>
        </p:txBody>
      </p:sp>
    </p:spTree>
    <p:extLst>
      <p:ext uri="{BB962C8B-B14F-4D97-AF65-F5344CB8AC3E}">
        <p14:creationId xmlns:p14="http://schemas.microsoft.com/office/powerpoint/2010/main" val="251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37"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44107 Zip</a:t>
            </a:r>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xmlns=""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24</a:t>
            </a:r>
            <a:endParaRPr lang="en-US" dirty="0"/>
          </a:p>
        </p:txBody>
      </p:sp>
    </p:spTree>
    <p:extLst>
      <p:ext uri="{BB962C8B-B14F-4D97-AF65-F5344CB8AC3E}">
        <p14:creationId xmlns:p14="http://schemas.microsoft.com/office/powerpoint/2010/main" val="56644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1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smtClean="0"/>
              <a:t>25</a:t>
            </a:r>
            <a:endParaRPr lang="en-US" dirty="0"/>
          </a:p>
        </p:txBody>
      </p:sp>
    </p:spTree>
    <p:extLst>
      <p:ext uri="{BB962C8B-B14F-4D97-AF65-F5344CB8AC3E}">
        <p14:creationId xmlns:p14="http://schemas.microsoft.com/office/powerpoint/2010/main" val="3123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125B5E-667D-4A9C-A11E-F5B7851DFDE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xmlns="" id="{01D83A20-94D1-4356-9C85-46D75F2AD67B}"/>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xmlns=""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xmlns=""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xmlns=""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xmlns=""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xmlns=""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xmlns=""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xmlns=""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xmlns=""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xmlns=""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xmlns=""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xmlns=""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xmlns=""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xmlns=""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xmlns=""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xmlns=""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xmlns=""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sp>
        <p:nvSpPr>
          <p:cNvPr id="22" name="Shape 528">
            <a:extLst>
              <a:ext uri="{FF2B5EF4-FFF2-40B4-BE49-F238E27FC236}">
                <a16:creationId xmlns:a16="http://schemas.microsoft.com/office/drawing/2014/main" xmlns="" id="{609A58DE-F33B-4887-B56E-E7AB0A3E077B}"/>
              </a:ext>
            </a:extLst>
          </p:cNvPr>
          <p:cNvSpPr txBox="1"/>
          <p:nvPr/>
        </p:nvSpPr>
        <p:spPr>
          <a:xfrm>
            <a:off x="393000" y="3886200"/>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xmlns=""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xmlns="" val="20000"/>
                    </a:ext>
                  </a:extLst>
                </a:gridCol>
                <a:gridCol w="885682">
                  <a:extLst>
                    <a:ext uri="{9D8B030D-6E8A-4147-A177-3AD203B41FA5}">
                      <a16:colId xmlns:a16="http://schemas.microsoft.com/office/drawing/2014/main" xmlns="" val="20001"/>
                    </a:ext>
                  </a:extLst>
                </a:gridCol>
                <a:gridCol w="805259">
                  <a:extLst>
                    <a:ext uri="{9D8B030D-6E8A-4147-A177-3AD203B41FA5}">
                      <a16:colId xmlns:a16="http://schemas.microsoft.com/office/drawing/2014/main" xmlns="" val="20002"/>
                    </a:ext>
                  </a:extLst>
                </a:gridCol>
                <a:gridCol w="899072">
                  <a:extLst>
                    <a:ext uri="{9D8B030D-6E8A-4147-A177-3AD203B41FA5}">
                      <a16:colId xmlns:a16="http://schemas.microsoft.com/office/drawing/2014/main" xmlns="" val="20003"/>
                    </a:ext>
                  </a:extLst>
                </a:gridCol>
                <a:gridCol w="899072">
                  <a:extLst>
                    <a:ext uri="{9D8B030D-6E8A-4147-A177-3AD203B41FA5}">
                      <a16:colId xmlns:a16="http://schemas.microsoft.com/office/drawing/2014/main" xmlns="" val="20004"/>
                    </a:ext>
                  </a:extLst>
                </a:gridCol>
                <a:gridCol w="899072"/>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smtClean="0">
                          <a:latin typeface="Open Sans"/>
                          <a:ea typeface="Open Sans"/>
                          <a:cs typeface="Open Sans"/>
                          <a:sym typeface="Open Sans"/>
                        </a:rPr>
                        <a:t>Notes</a:t>
                      </a:r>
                      <a:endParaRPr lang="en"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3"/>
                  </a:ext>
                </a:extLst>
              </a:tr>
            </a:tbl>
          </a:graphicData>
        </a:graphic>
      </p:graphicFrame>
      <p:pic>
        <p:nvPicPr>
          <p:cNvPr id="24" name="Shape 530">
            <a:extLst>
              <a:ext uri="{FF2B5EF4-FFF2-40B4-BE49-F238E27FC236}">
                <a16:creationId xmlns:a16="http://schemas.microsoft.com/office/drawing/2014/main" xmlns=""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xmlns=""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xmlns=""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xmlns=""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xmlns=""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xmlns=""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28461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A binary relationship between carat and price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8" name="Picture 7"/>
          <p:cNvPicPr>
            <a:picLocks noChangeAspect="1"/>
          </p:cNvPicPr>
          <p:nvPr/>
        </p:nvPicPr>
        <p:blipFill>
          <a:blip r:embed="rId2"/>
          <a:stretch>
            <a:fillRect/>
          </a:stretch>
        </p:blipFill>
        <p:spPr>
          <a:xfrm>
            <a:off x="1825986" y="1690891"/>
            <a:ext cx="5492029" cy="3095422"/>
          </a:xfrm>
          <a:prstGeom prst="rect">
            <a:avLst/>
          </a:prstGeom>
        </p:spPr>
      </p:pic>
      <p:sp>
        <p:nvSpPr>
          <p:cNvPr id="9" name="TextBox 8"/>
          <p:cNvSpPr txBox="1"/>
          <p:nvPr/>
        </p:nvSpPr>
        <p:spPr>
          <a:xfrm>
            <a:off x="2995767" y="1328738"/>
            <a:ext cx="3152466" cy="369332"/>
          </a:xfrm>
          <a:prstGeom prst="rect">
            <a:avLst/>
          </a:prstGeom>
          <a:noFill/>
        </p:spPr>
        <p:txBody>
          <a:bodyPr wrap="none" rtlCol="0">
            <a:spAutoFit/>
          </a:bodyPr>
          <a:lstStyle/>
          <a:p>
            <a:r>
              <a:rPr lang="en-US" dirty="0" smtClean="0"/>
              <a:t>Diamonds above of below $11K</a:t>
            </a:r>
            <a:endParaRPr lang="en-US" dirty="0"/>
          </a:p>
        </p:txBody>
      </p:sp>
    </p:spTree>
    <p:extLst>
      <p:ext uri="{BB962C8B-B14F-4D97-AF65-F5344CB8AC3E}">
        <p14:creationId xmlns:p14="http://schemas.microsoft.com/office/powerpoint/2010/main" val="30145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a:t>
            </a:r>
            <a:r>
              <a:rPr lang="en-US" sz="1800" dirty="0" smtClean="0"/>
              <a:t>records all have a “vote”</a:t>
            </a:r>
            <a:endParaRPr lang="en-US" sz="1800" dirty="0"/>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xmlns="" id="{9E32047E-66AC-41CC-AF1C-7846156E855B}"/>
              </a:ext>
            </a:extLst>
          </p:cNvPr>
          <p:cNvGraphicFramePr>
            <a:graphicFrameLocks noGrp="1"/>
          </p:cNvGraphicFramePr>
          <p:nvPr>
            <p:extLst/>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xmlns="" val="1241395918"/>
                    </a:ext>
                  </a:extLst>
                </a:gridCol>
                <a:gridCol w="8030066">
                  <a:extLst>
                    <a:ext uri="{9D8B030D-6E8A-4147-A177-3AD203B41FA5}">
                      <a16:colId xmlns:a16="http://schemas.microsoft.com/office/drawing/2014/main" xmlns=""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xmlns=""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xmlns=""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xmlns=""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xmlns=""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xmlns="" val="1442038562"/>
                  </a:ext>
                </a:extLst>
              </a:tr>
            </a:tbl>
          </a:graphicData>
        </a:graphic>
      </p:graphicFrame>
      <p:sp>
        <p:nvSpPr>
          <p:cNvPr id="2" name="TextBox 1">
            <a:extLst>
              <a:ext uri="{FF2B5EF4-FFF2-40B4-BE49-F238E27FC236}">
                <a16:creationId xmlns:a16="http://schemas.microsoft.com/office/drawing/2014/main" xmlns=""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7"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9</a:t>
            </a:r>
            <a:endParaRPr lang="en-US" dirty="0"/>
          </a:p>
        </p:txBody>
      </p:sp>
      <p:sp>
        <p:nvSpPr>
          <p:cNvPr id="8"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E15C3F-58F5-44F0-94CD-A4894D61694C}"/>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4468DB3-E0A8-4DE5-A21A-2E22EA782BFD}"/>
              </a:ext>
            </a:extLst>
          </p:cNvPr>
          <p:cNvSpPr>
            <a:spLocks noGrp="1"/>
          </p:cNvSpPr>
          <p:nvPr>
            <p:ph type="title"/>
          </p:nvPr>
        </p:nvSpPr>
        <p:spPr/>
        <p:txBody>
          <a:bodyPr/>
          <a:lstStyle/>
          <a:p>
            <a:r>
              <a:rPr lang="en-US" dirty="0"/>
              <a:t>Open 1_normalization </a:t>
            </a:r>
            <a:r>
              <a:rPr lang="en-US" dirty="0" err="1" smtClean="0"/>
              <a:t>example_REVISED.R</a:t>
            </a:r>
            <a:endParaRPr lang="en-US" dirty="0"/>
          </a:p>
        </p:txBody>
      </p:sp>
      <p:sp>
        <p:nvSpPr>
          <p:cNvPr id="4" name="Slide Number Placeholder 3">
            <a:extLst>
              <a:ext uri="{FF2B5EF4-FFF2-40B4-BE49-F238E27FC236}">
                <a16:creationId xmlns:a16="http://schemas.microsoft.com/office/drawing/2014/main" xmlns="" id="{21687115-222F-4671-A705-2763D6ECA1B4}"/>
              </a:ext>
            </a:extLst>
          </p:cNvPr>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a:extLst>
              <a:ext uri="{FF2B5EF4-FFF2-40B4-BE49-F238E27FC236}">
                <a16:creationId xmlns:a16="http://schemas.microsoft.com/office/drawing/2014/main" xmlns=""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a:t>
            </a:r>
          </a:p>
        </p:txBody>
      </p:sp>
    </p:spTree>
    <p:extLst>
      <p:ext uri="{BB962C8B-B14F-4D97-AF65-F5344CB8AC3E}">
        <p14:creationId xmlns:p14="http://schemas.microsoft.com/office/powerpoint/2010/main" val="223380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32</a:t>
            </a:fld>
            <a:endParaRPr lang="en-US"/>
          </a:p>
        </p:txBody>
      </p:sp>
    </p:spTree>
    <p:extLst>
      <p:ext uri="{BB962C8B-B14F-4D97-AF65-F5344CB8AC3E}">
        <p14:creationId xmlns:p14="http://schemas.microsoft.com/office/powerpoint/2010/main" val="1321415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46C5DB8-6BAA-4D96-B044-CEB88326880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xmlns="" id="{F4C8D044-A161-430B-BC37-7FAF1692D318}"/>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a16="http://schemas.microsoft.com/office/drawing/2014/main" xmlns=""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be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xmlns=""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xmlns=""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xmlns=""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xmlns=""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xmlns=""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BD7AFA24-4C05-4AA4-A729-577E63D53CAF}"/>
              </a:ext>
            </a:extLst>
          </p:cNvPr>
          <p:cNvSpPr txBox="1"/>
          <p:nvPr/>
        </p:nvSpPr>
        <p:spPr>
          <a:xfrm>
            <a:off x="304799" y="5410200"/>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Rather than calculate the probability of an employee being absent or not in the future, our business objective is to classify the reason the employee is missing so we can possibly tailor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BAA1F9C-F1D4-4E88-B44E-B63E7BDD92D9}"/>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3F821B3E-1F9D-4EFA-A94F-D1C2C23F3E0F}"/>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classification.R</a:t>
            </a:r>
            <a:endParaRPr lang="en-US" dirty="0"/>
          </a:p>
        </p:txBody>
      </p:sp>
      <p:sp>
        <p:nvSpPr>
          <p:cNvPr id="4" name="Slide Number Placeholder 3">
            <a:extLst>
              <a:ext uri="{FF2B5EF4-FFF2-40B4-BE49-F238E27FC236}">
                <a16:creationId xmlns:a16="http://schemas.microsoft.com/office/drawing/2014/main" xmlns="" id="{83107EF7-09DB-43F7-8119-B53ED8653881}"/>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xmlns=""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xmlns=""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1524000"/>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classifying the reasons employees have been absent.  A model like this can help classify new absent employees so we can learn what to offer to mitigate absenteeism costs.</a:t>
            </a:r>
          </a:p>
        </p:txBody>
      </p:sp>
    </p:spTree>
    <p:extLst>
      <p:ext uri="{BB962C8B-B14F-4D97-AF65-F5344CB8AC3E}">
        <p14:creationId xmlns:p14="http://schemas.microsoft.com/office/powerpoint/2010/main" val="2925394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xmlns=""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32</a:t>
            </a:r>
            <a:endParaRPr lang="en-US" dirty="0"/>
          </a:p>
        </p:txBody>
      </p:sp>
    </p:spTree>
    <p:extLst>
      <p:ext uri="{BB962C8B-B14F-4D97-AF65-F5344CB8AC3E}">
        <p14:creationId xmlns:p14="http://schemas.microsoft.com/office/powerpoint/2010/main" val="188776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CD30C49-9868-437C-B51A-C9AE65FDDB1B}"/>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10BB56C7-4827-465A-B43A-D4B980928F59}"/>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prediction.R</a:t>
            </a:r>
            <a:endParaRPr lang="en-US" dirty="0"/>
          </a:p>
        </p:txBody>
      </p:sp>
      <p:sp>
        <p:nvSpPr>
          <p:cNvPr id="4" name="Slide Number Placeholder 3">
            <a:extLst>
              <a:ext uri="{FF2B5EF4-FFF2-40B4-BE49-F238E27FC236}">
                <a16:creationId xmlns:a16="http://schemas.microsoft.com/office/drawing/2014/main" xmlns="" id="{E9955B1C-97F2-4BA6-88E6-B874A5864F39}"/>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a16="http://schemas.microsoft.com/office/drawing/2014/main" xmlns=""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xmlns=""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1557422"/>
            <a:ext cx="3733800" cy="37431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887DE2D-0A79-4AC0-A371-23C532522240}"/>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let’s predict how much time an absent employee will miss based on their attributes.  The predicted outcome is now  </a:t>
            </a:r>
            <a:r>
              <a:rPr lang="en-US" altLang="en-US" i="0" dirty="0" err="1">
                <a:solidFill>
                  <a:schemeClr val="bg1"/>
                </a:solidFill>
                <a:latin typeface="Lucida Console" panose="020B0609040504020204" pitchFamily="49" charset="0"/>
              </a:rPr>
              <a:t>Absenteeism.time.in.hours</a:t>
            </a:r>
            <a:r>
              <a:rPr lang="en-US" altLang="en-US" i="0" dirty="0">
                <a:solidFill>
                  <a:schemeClr val="bg1"/>
                </a:solidFill>
                <a:latin typeface="Lucida Console" panose="020B0609040504020204" pitchFamily="49" charset="0"/>
              </a:rPr>
              <a:t> </a:t>
            </a:r>
            <a:r>
              <a:rPr lang="en-US" altLang="en-US" i="0" dirty="0"/>
              <a:t>which ranges from 0 to 120hrs.</a:t>
            </a:r>
            <a:r>
              <a:rPr lang="en-US" i="0" dirty="0"/>
              <a:t> </a:t>
            </a:r>
          </a:p>
        </p:txBody>
      </p:sp>
    </p:spTree>
    <p:extLst>
      <p:ext uri="{BB962C8B-B14F-4D97-AF65-F5344CB8AC3E}">
        <p14:creationId xmlns:p14="http://schemas.microsoft.com/office/powerpoint/2010/main" val="286546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3689253"/>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r>
              <a:rPr lang="en-US" altLang="en-US" dirty="0"/>
              <a:t>Find distance between known and unknown records </a:t>
            </a:r>
          </a:p>
          <a:p>
            <a:pPr eaLnBrk="1" hangingPunct="1"/>
            <a:r>
              <a:rPr lang="en-US" altLang="en-US" dirty="0"/>
              <a:t>“Curse of dimensionality” – need to limit # of predictors</a:t>
            </a:r>
          </a:p>
          <a:p>
            <a:pPr eaLnBrk="1" hangingPunct="1"/>
            <a:r>
              <a:rPr lang="en-US" altLang="en-US" dirty="0"/>
              <a:t>Slow to predict new records – non-parametric</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36</a:t>
            </a:r>
            <a:endParaRPr lang="en-US" dirty="0"/>
          </a:p>
        </p:txBody>
      </p:sp>
    </p:spTree>
    <p:extLst>
      <p:ext uri="{BB962C8B-B14F-4D97-AF65-F5344CB8AC3E}">
        <p14:creationId xmlns:p14="http://schemas.microsoft.com/office/powerpoint/2010/main" val="2065302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4881839"/>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r>
                        <a:rPr lang="en-US" sz="2000" b="0" strike="noStrike" dirty="0">
                          <a:solidFill>
                            <a:schemeClr val="tx1"/>
                          </a:solidFill>
                        </a:rPr>
                        <a:t>6:30</a:t>
                      </a:r>
                    </a:p>
                  </a:txBody>
                  <a:tcPr/>
                </a:tc>
                <a:tc>
                  <a:txBody>
                    <a:bodyPr/>
                    <a:lstStyle/>
                    <a:p>
                      <a:pPr algn="ctr"/>
                      <a:r>
                        <a:rPr lang="en-US" sz="2000" b="0" strike="noStrike" dirty="0">
                          <a:solidFill>
                            <a:schemeClr val="tx1"/>
                          </a:solidFill>
                        </a:rPr>
                        <a:t>6:45</a:t>
                      </a: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r>
                        <a:rPr lang="en-US" sz="2000" b="0" strike="noStrike" dirty="0">
                          <a:solidFill>
                            <a:schemeClr val="tx1"/>
                          </a:solidFill>
                        </a:rPr>
                        <a:t>6:45</a:t>
                      </a:r>
                    </a:p>
                  </a:txBody>
                  <a:tcPr/>
                </a:tc>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4"/>
                  </a:ext>
                </a:extLst>
              </a:tr>
              <a:tr h="370840">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7:45</a:t>
                      </a: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10005"/>
                  </a:ext>
                </a:extLst>
              </a:tr>
              <a:tr h="370840">
                <a:tc>
                  <a:txBody>
                    <a:bodyPr/>
                    <a:lstStyle/>
                    <a:p>
                      <a:pPr algn="ctr"/>
                      <a:r>
                        <a:rPr lang="en-US" sz="2000" b="0" strike="noStrike" dirty="0">
                          <a:solidFill>
                            <a:schemeClr val="tx1"/>
                          </a:solidFill>
                        </a:rPr>
                        <a:t>7:50</a:t>
                      </a:r>
                    </a:p>
                  </a:txBody>
                  <a:tcPr/>
                </a:tc>
                <a:tc>
                  <a:txBody>
                    <a:bodyPr/>
                    <a:lstStyle/>
                    <a:p>
                      <a:pPr algn="ctr"/>
                      <a:r>
                        <a:rPr lang="en-US" sz="2000" b="0" strike="noStrike" dirty="0">
                          <a:solidFill>
                            <a:schemeClr val="tx1"/>
                          </a:solidFill>
                        </a:rPr>
                        <a:t>8:00</a:t>
                      </a: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0006"/>
                  </a:ext>
                </a:extLst>
              </a:tr>
              <a:tr h="370840">
                <a:tc>
                  <a:txBody>
                    <a:bodyPr/>
                    <a:lstStyle/>
                    <a:p>
                      <a:pPr algn="ctr"/>
                      <a:r>
                        <a:rPr lang="en-US" sz="2000" b="0" strike="noStrike" dirty="0">
                          <a:solidFill>
                            <a:schemeClr val="tx1"/>
                          </a:solidFill>
                        </a:rPr>
                        <a:t>8:00</a:t>
                      </a:r>
                    </a:p>
                  </a:txBody>
                  <a:tcPr/>
                </a:tc>
                <a:tc>
                  <a:txBody>
                    <a:bodyPr/>
                    <a:lstStyle/>
                    <a:p>
                      <a:pPr algn="ctr"/>
                      <a:r>
                        <a:rPr lang="en-US" sz="2000" b="0" strike="noStrike" dirty="0">
                          <a:solidFill>
                            <a:schemeClr val="tx1"/>
                          </a:solidFill>
                        </a:rPr>
                        <a:t>8:15</a:t>
                      </a: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10007"/>
                  </a:ext>
                </a:extLst>
              </a:tr>
              <a:tr h="370840">
                <a:tc>
                  <a:txBody>
                    <a:bodyPr/>
                    <a:lstStyle/>
                    <a:p>
                      <a:pPr algn="ctr"/>
                      <a:r>
                        <a:rPr lang="en-US" sz="2000" b="0" strike="noStrike" dirty="0">
                          <a:solidFill>
                            <a:schemeClr val="tx1"/>
                          </a:solidFill>
                        </a:rPr>
                        <a:t>9:05</a:t>
                      </a:r>
                    </a:p>
                  </a:txBody>
                  <a:tcPr/>
                </a:tc>
                <a:tc>
                  <a:txBody>
                    <a:bodyPr/>
                    <a:lstStyle/>
                    <a:p>
                      <a:pPr algn="ctr"/>
                      <a:r>
                        <a:rPr lang="en-US" sz="2000" b="0" strike="noStrike" dirty="0">
                          <a:solidFill>
                            <a:schemeClr val="tx1"/>
                          </a:solidFill>
                        </a:rPr>
                        <a:t>9:15</a:t>
                      </a:r>
                    </a:p>
                  </a:txBody>
                  <a:tcPr/>
                </a:tc>
                <a:tc>
                  <a:txBody>
                    <a:bodyPr/>
                    <a:lstStyle/>
                    <a:p>
                      <a:r>
                        <a:rPr lang="en-US" sz="2000" b="0" strike="noStrike" dirty="0">
                          <a:solidFill>
                            <a:schemeClr val="tx1"/>
                          </a:solidFill>
                        </a:rPr>
                        <a:t>Break</a:t>
                      </a:r>
                    </a:p>
                  </a:txBody>
                  <a:tcPr/>
                </a:tc>
              </a:tr>
              <a:tr h="370840">
                <a:tc>
                  <a:txBody>
                    <a:bodyPr/>
                    <a:lstStyle/>
                    <a:p>
                      <a:pPr algn="ctr"/>
                      <a:r>
                        <a:rPr lang="en-US" sz="2000" b="0" strike="noStrike" dirty="0">
                          <a:solidFill>
                            <a:schemeClr val="tx1"/>
                          </a:solidFill>
                        </a:rPr>
                        <a:t>8:15</a:t>
                      </a:r>
                    </a:p>
                  </a:txBody>
                  <a:tcPr/>
                </a:tc>
                <a:tc>
                  <a:txBody>
                    <a:bodyPr/>
                    <a:lstStyle/>
                    <a:p>
                      <a:pPr algn="ctr"/>
                      <a:r>
                        <a:rPr lang="en-US" sz="2000" b="0" strike="noStrike" dirty="0">
                          <a:solidFill>
                            <a:schemeClr val="tx1"/>
                          </a:solidFill>
                        </a:rPr>
                        <a:t>8:45</a:t>
                      </a:r>
                    </a:p>
                  </a:txBody>
                  <a:tcPr/>
                </a:tc>
                <a:tc>
                  <a:txBody>
                    <a:bodyPr/>
                    <a:lstStyle/>
                    <a:p>
                      <a:r>
                        <a:rPr lang="en-US" sz="2000" b="0" strike="noStrike" dirty="0">
                          <a:solidFill>
                            <a:schemeClr val="tx1"/>
                          </a:solidFill>
                        </a:rPr>
                        <a:t>Random Forests</a:t>
                      </a:r>
                    </a:p>
                  </a:txBody>
                  <a:tcPr/>
                </a:tc>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spTree>
    <p:extLst>
      <p:ext uri="{BB962C8B-B14F-4D97-AF65-F5344CB8AC3E}">
        <p14:creationId xmlns:p14="http://schemas.microsoft.com/office/powerpoint/2010/main" val="1203204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694DB3-CEFE-49D5-866E-475F55D5BDF4}"/>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787E2F7D-50B6-43F4-85CC-C9531D3F6175}"/>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xmlns="" id="{3E8455AE-BF72-4683-9895-6410B560713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a:extLst>
              <a:ext uri="{FF2B5EF4-FFF2-40B4-BE49-F238E27FC236}">
                <a16:creationId xmlns:a16="http://schemas.microsoft.com/office/drawing/2014/main" xmlns="" id="{7D23332A-1DC2-4197-8097-575B2DC6A8A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767B5567-5D4B-4CE6-B81E-9BAD57C4D2C1}"/>
              </a:ext>
            </a:extLst>
          </p:cNvPr>
          <p:cNvSpPr txBox="1"/>
          <p:nvPr/>
        </p:nvSpPr>
        <p:spPr>
          <a:xfrm>
            <a:off x="250369" y="1676400"/>
            <a:ext cx="87412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the data and splitting it into sections, rules are created for either prediction or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Mimics a subject matter expert…pre data mining days.</a:t>
            </a:r>
          </a:p>
          <a:p>
            <a:pPr marL="742950" lvl="1" indent="-285750">
              <a:buFont typeface="Arial" panose="020B0604020202020204" pitchFamily="34" charset="0"/>
              <a:buChar char="•"/>
            </a:pPr>
            <a:r>
              <a:rPr lang="en-US" dirty="0"/>
              <a:t>Before data mining, an experienced marketing  bank manager may have said “let’s call our </a:t>
            </a:r>
            <a:r>
              <a:rPr lang="en-US" i="1" dirty="0"/>
              <a:t>married</a:t>
            </a:r>
            <a:r>
              <a:rPr lang="en-US" dirty="0"/>
              <a:t> customers </a:t>
            </a:r>
            <a:r>
              <a:rPr lang="en-US" i="1" dirty="0"/>
              <a:t>over 25 </a:t>
            </a:r>
            <a:r>
              <a:rPr lang="en-US" dirty="0"/>
              <a:t>that have at </a:t>
            </a:r>
            <a:r>
              <a:rPr lang="en-US" i="1" dirty="0"/>
              <a:t>least a college education </a:t>
            </a:r>
            <a:r>
              <a:rPr lang="en-US" dirty="0"/>
              <a:t>to see if they want another loan.”  </a:t>
            </a:r>
            <a:br>
              <a:rPr lang="en-US" dirty="0"/>
            </a:br>
            <a:endParaRPr lang="en-US" dirty="0"/>
          </a:p>
        </p:txBody>
      </p:sp>
    </p:spTree>
    <p:extLst>
      <p:ext uri="{BB962C8B-B14F-4D97-AF65-F5344CB8AC3E}">
        <p14:creationId xmlns:p14="http://schemas.microsoft.com/office/powerpoint/2010/main" val="223941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1838325" y="3442093"/>
            <a:ext cx="4662488" cy="2696770"/>
          </a:xfrm>
          <a:prstGeom prst="rect">
            <a:avLst/>
          </a:prstGeom>
        </p:spPr>
      </p:pic>
      <p:pic>
        <p:nvPicPr>
          <p:cNvPr id="8" name="Picture 2" descr="Image result for lo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748" y="1155044"/>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14551" y="1300163"/>
            <a:ext cx="3720314" cy="369332"/>
          </a:xfrm>
          <a:prstGeom prst="rect">
            <a:avLst/>
          </a:prstGeom>
          <a:noFill/>
        </p:spPr>
        <p:txBody>
          <a:bodyPr wrap="none" rtlCol="0">
            <a:spAutoFit/>
          </a:bodyPr>
          <a:lstStyle/>
          <a:p>
            <a:r>
              <a:rPr lang="en-US" dirty="0" smtClean="0"/>
              <a:t>Price Above $11K = Beta + Beta*Carat</a:t>
            </a:r>
            <a:endParaRPr lang="en-US" dirty="0"/>
          </a:p>
        </p:txBody>
      </p:sp>
      <p:sp>
        <p:nvSpPr>
          <p:cNvPr id="10" name="TextBox 9"/>
          <p:cNvSpPr txBox="1"/>
          <p:nvPr/>
        </p:nvSpPr>
        <p:spPr>
          <a:xfrm>
            <a:off x="457200" y="1271583"/>
            <a:ext cx="412292" cy="369332"/>
          </a:xfrm>
          <a:prstGeom prst="rect">
            <a:avLst/>
          </a:prstGeom>
          <a:noFill/>
        </p:spPr>
        <p:txBody>
          <a:bodyPr wrap="none" rtlCol="0">
            <a:spAutoFit/>
          </a:bodyPr>
          <a:lstStyle/>
          <a:p>
            <a:r>
              <a:rPr lang="en-US" dirty="0" smtClean="0"/>
              <a:t>1. </a:t>
            </a:r>
            <a:endParaRPr lang="en-US" dirty="0"/>
          </a:p>
        </p:txBody>
      </p:sp>
      <p:sp>
        <p:nvSpPr>
          <p:cNvPr id="11" name="TextBox 10"/>
          <p:cNvSpPr txBox="1"/>
          <p:nvPr/>
        </p:nvSpPr>
        <p:spPr>
          <a:xfrm>
            <a:off x="457201" y="2057400"/>
            <a:ext cx="6644768" cy="369332"/>
          </a:xfrm>
          <a:prstGeom prst="rect">
            <a:avLst/>
          </a:prstGeom>
          <a:noFill/>
        </p:spPr>
        <p:txBody>
          <a:bodyPr wrap="none" rtlCol="0">
            <a:spAutoFit/>
          </a:bodyPr>
          <a:lstStyle/>
          <a:p>
            <a:r>
              <a:rPr lang="en-US" dirty="0" smtClean="0"/>
              <a:t>2. Convert to probability with logistic response function (</a:t>
            </a:r>
            <a:r>
              <a:rPr lang="en-US" dirty="0" err="1" smtClean="0"/>
              <a:t>e^l</a:t>
            </a:r>
            <a:r>
              <a:rPr lang="en-US" dirty="0" smtClean="0"/>
              <a:t> / (1+e^l)</a:t>
            </a:r>
            <a:endParaRPr lang="en-US" dirty="0"/>
          </a:p>
        </p:txBody>
      </p:sp>
      <p:sp>
        <p:nvSpPr>
          <p:cNvPr id="12" name="TextBox 11"/>
          <p:cNvSpPr txBox="1"/>
          <p:nvPr/>
        </p:nvSpPr>
        <p:spPr>
          <a:xfrm>
            <a:off x="457200" y="2857500"/>
            <a:ext cx="7195496" cy="369332"/>
          </a:xfrm>
          <a:prstGeom prst="rect">
            <a:avLst/>
          </a:prstGeom>
          <a:noFill/>
        </p:spPr>
        <p:txBody>
          <a:bodyPr wrap="none" rtlCol="0">
            <a:spAutoFit/>
          </a:bodyPr>
          <a:lstStyle/>
          <a:p>
            <a:r>
              <a:rPr lang="en-US" dirty="0" smtClean="0"/>
              <a:t>3. The probabilities are more intuitive than the log-odds from the equation.</a:t>
            </a:r>
            <a:endParaRPr lang="en-US" dirty="0"/>
          </a:p>
        </p:txBody>
      </p:sp>
    </p:spTree>
    <p:extLst>
      <p:ext uri="{BB962C8B-B14F-4D97-AF65-F5344CB8AC3E}">
        <p14:creationId xmlns:p14="http://schemas.microsoft.com/office/powerpoint/2010/main" val="3382246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Key Ideas </a:t>
            </a:r>
          </a:p>
        </p:txBody>
      </p:sp>
      <p:sp>
        <p:nvSpPr>
          <p:cNvPr id="11267" name="Content Placeholder 2"/>
          <p:cNvSpPr>
            <a:spLocks noGrp="1"/>
          </p:cNvSpPr>
          <p:nvPr>
            <p:ph sz="quarter" idx="1"/>
          </p:nvPr>
        </p:nvSpPr>
        <p:spPr>
          <a:xfrm>
            <a:off x="914400" y="1752600"/>
            <a:ext cx="7772400" cy="4267200"/>
          </a:xfrm>
        </p:spPr>
        <p:txBody>
          <a:bodyPr/>
          <a:lstStyle/>
          <a:p>
            <a:pPr marL="0" indent="0" eaLnBrk="1" hangingPunct="1">
              <a:buFont typeface="Wingdings 2" pitchFamily="18" charset="2"/>
              <a:buNone/>
            </a:pPr>
            <a:r>
              <a:rPr lang="en-US" altLang="en-US" sz="2800" b="1" dirty="0"/>
              <a:t>Recursive partitioning</a:t>
            </a:r>
            <a:r>
              <a:rPr lang="en-US" altLang="en-US" b="1" dirty="0"/>
              <a:t>: </a:t>
            </a:r>
            <a:r>
              <a:rPr lang="en-US" altLang="en-US" sz="2800" dirty="0"/>
              <a:t>Repeatedly split the records into two sections so as to achieve maximum homogeneity of outcome within each new section</a:t>
            </a:r>
          </a:p>
          <a:p>
            <a:pPr marL="0" indent="0" eaLnBrk="1" hangingPunct="1"/>
            <a:endParaRPr lang="en-US" altLang="en-US" dirty="0"/>
          </a:p>
          <a:p>
            <a:pPr marL="0" indent="0" eaLnBrk="1" hangingPunct="1">
              <a:buFont typeface="Wingdings 2" pitchFamily="18" charset="2"/>
              <a:buNone/>
            </a:pPr>
            <a:r>
              <a:rPr lang="en-US" altLang="en-US" sz="2800" b="1" dirty="0"/>
              <a:t>Pruning the tree</a:t>
            </a:r>
            <a:r>
              <a:rPr lang="en-US" altLang="en-US" b="1" dirty="0"/>
              <a:t>: </a:t>
            </a:r>
            <a:r>
              <a:rPr lang="en-US" altLang="en-US" sz="2800" dirty="0"/>
              <a:t>Simplify the tree by pruning peripheral branches to avoid overfitting – measure and reduce complexity</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40</a:t>
            </a:r>
            <a:endParaRPr lang="en-US" dirty="0"/>
          </a:p>
        </p:txBody>
      </p:sp>
    </p:spTree>
    <p:extLst>
      <p:ext uri="{BB962C8B-B14F-4D97-AF65-F5344CB8AC3E}">
        <p14:creationId xmlns:p14="http://schemas.microsoft.com/office/powerpoint/2010/main" val="969002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277295-FD88-4A00-A9C7-1FD3DC493727}"/>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E713042C-1E26-445F-ACF3-E8432C728EDB}"/>
              </a:ext>
            </a:extLst>
          </p:cNvPr>
          <p:cNvSpPr>
            <a:spLocks noGrp="1"/>
          </p:cNvSpPr>
          <p:nvPr>
            <p:ph type="title"/>
          </p:nvPr>
        </p:nvSpPr>
        <p:spPr/>
        <p:txBody>
          <a:bodyPr/>
          <a:lstStyle/>
          <a:p>
            <a:r>
              <a:rPr lang="en-US" dirty="0"/>
              <a:t>Advantages of Decision Trees</a:t>
            </a:r>
          </a:p>
        </p:txBody>
      </p:sp>
      <p:sp>
        <p:nvSpPr>
          <p:cNvPr id="4" name="Slide Number Placeholder 3">
            <a:extLst>
              <a:ext uri="{FF2B5EF4-FFF2-40B4-BE49-F238E27FC236}">
                <a16:creationId xmlns:a16="http://schemas.microsoft.com/office/drawing/2014/main" xmlns="" id="{36191873-DABC-4FDD-8172-6BE8E9190282}"/>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a:extLst>
              <a:ext uri="{FF2B5EF4-FFF2-40B4-BE49-F238E27FC236}">
                <a16:creationId xmlns:a16="http://schemas.microsoft.com/office/drawing/2014/main" xmlns=""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376388E-9950-4701-A4E8-03EC1111D9C2}"/>
              </a:ext>
            </a:extLst>
          </p:cNvPr>
          <p:cNvSpPr txBox="1"/>
          <p:nvPr/>
        </p:nvSpPr>
        <p:spPr>
          <a:xfrm>
            <a:off x="628650" y="1447800"/>
            <a:ext cx="7554760" cy="1754326"/>
          </a:xfrm>
          <a:prstGeom prst="rect">
            <a:avLst/>
          </a:prstGeom>
          <a:noFill/>
        </p:spPr>
        <p:txBody>
          <a:bodyPr wrap="none" rtlCol="0">
            <a:spAutoFit/>
          </a:bodyPr>
          <a:lstStyle/>
          <a:p>
            <a:pPr marL="285750" indent="-285750">
              <a:buFont typeface="Arial" panose="020B0604020202020204" pitchFamily="34" charset="0"/>
              <a:buChar char="•"/>
            </a:pPr>
            <a:r>
              <a:rPr lang="en-US" dirty="0"/>
              <a:t>Understandable, rules are human readable; executives love looking at them</a:t>
            </a:r>
          </a:p>
          <a:p>
            <a:pPr marL="285750" indent="-285750">
              <a:buFont typeface="Arial" panose="020B0604020202020204" pitchFamily="34" charset="0"/>
              <a:buChar char="•"/>
            </a:pPr>
            <a:r>
              <a:rPr lang="en-US" dirty="0"/>
              <a:t>Light weight, fast</a:t>
            </a:r>
          </a:p>
          <a:p>
            <a:pPr marL="285750" indent="-285750">
              <a:buFont typeface="Arial" panose="020B0604020202020204" pitchFamily="34" charset="0"/>
              <a:buChar char="•"/>
            </a:pPr>
            <a:r>
              <a:rPr lang="en-US" dirty="0"/>
              <a:t>Easy to implement…logic can be built in Excel even</a:t>
            </a:r>
          </a:p>
          <a:p>
            <a:pPr marL="285750" indent="-285750">
              <a:buFont typeface="Arial" panose="020B0604020202020204" pitchFamily="34" charset="0"/>
              <a:buChar char="•"/>
            </a:pPr>
            <a:r>
              <a:rPr lang="en-US" dirty="0"/>
              <a:t>Variable selection is automatic</a:t>
            </a:r>
          </a:p>
          <a:p>
            <a:pPr marL="285750" indent="-285750">
              <a:buFont typeface="Arial" panose="020B0604020202020204" pitchFamily="34" charset="0"/>
              <a:buChar char="•"/>
            </a:pPr>
            <a:r>
              <a:rPr lang="en-US" dirty="0"/>
              <a:t>No assumptions of data </a:t>
            </a:r>
          </a:p>
          <a:p>
            <a:pPr marL="285750" indent="-285750">
              <a:buFont typeface="Arial" panose="020B0604020202020204" pitchFamily="34" charset="0"/>
              <a:buChar char="•"/>
            </a:pPr>
            <a:r>
              <a:rPr lang="en-US" dirty="0"/>
              <a:t>Works with minimal data preprocessing</a:t>
            </a:r>
          </a:p>
        </p:txBody>
      </p:sp>
    </p:spTree>
    <p:extLst>
      <p:ext uri="{BB962C8B-B14F-4D97-AF65-F5344CB8AC3E}">
        <p14:creationId xmlns:p14="http://schemas.microsoft.com/office/powerpoint/2010/main" val="30440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277295-FD88-4A00-A9C7-1FD3DC493727}"/>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E713042C-1E26-445F-ACF3-E8432C728EDB}"/>
              </a:ext>
            </a:extLst>
          </p:cNvPr>
          <p:cNvSpPr>
            <a:spLocks noGrp="1"/>
          </p:cNvSpPr>
          <p:nvPr>
            <p:ph type="title"/>
          </p:nvPr>
        </p:nvSpPr>
        <p:spPr/>
        <p:txBody>
          <a:bodyPr/>
          <a:lstStyle/>
          <a:p>
            <a:r>
              <a:rPr lang="en-US" dirty="0"/>
              <a:t>Disadvantages of Decision Trees</a:t>
            </a:r>
          </a:p>
        </p:txBody>
      </p:sp>
      <p:sp>
        <p:nvSpPr>
          <p:cNvPr id="4" name="Slide Number Placeholder 3">
            <a:extLst>
              <a:ext uri="{FF2B5EF4-FFF2-40B4-BE49-F238E27FC236}">
                <a16:creationId xmlns:a16="http://schemas.microsoft.com/office/drawing/2014/main" xmlns="" id="{36191873-DABC-4FDD-8172-6BE8E9190282}"/>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a:extLst>
              <a:ext uri="{FF2B5EF4-FFF2-40B4-BE49-F238E27FC236}">
                <a16:creationId xmlns:a16="http://schemas.microsoft.com/office/drawing/2014/main" xmlns=""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376388E-9950-4701-A4E8-03EC1111D9C2}"/>
              </a:ext>
            </a:extLst>
          </p:cNvPr>
          <p:cNvSpPr txBox="1"/>
          <p:nvPr/>
        </p:nvSpPr>
        <p:spPr>
          <a:xfrm>
            <a:off x="304801" y="1447800"/>
            <a:ext cx="8610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You could create rules down to individual records so you get perfect accuracy (100% purity in each section).  This wouldn’t generalize to new unseen data.</a:t>
            </a:r>
          </a:p>
        </p:txBody>
      </p:sp>
      <p:pic>
        <p:nvPicPr>
          <p:cNvPr id="7" name="Content Placeholder 6" descr="CT-overfit.jpg">
            <a:extLst>
              <a:ext uri="{FF2B5EF4-FFF2-40B4-BE49-F238E27FC236}">
                <a16:creationId xmlns:a16="http://schemas.microsoft.com/office/drawing/2014/main" xmlns="" id="{7460A824-A029-43F7-A94F-8FB224A6FABD}"/>
              </a:ext>
            </a:extLst>
          </p:cNvPr>
          <p:cNvPicPr>
            <a:picLocks noChangeAspect="1"/>
          </p:cNvPicPr>
          <p:nvPr/>
        </p:nvPicPr>
        <p:blipFill>
          <a:blip r:embed="rId2" cstate="print"/>
          <a:srcRect/>
          <a:stretch>
            <a:fillRect/>
          </a:stretch>
        </p:blipFill>
        <p:spPr>
          <a:xfrm>
            <a:off x="1752600" y="2127327"/>
            <a:ext cx="5113337" cy="3154098"/>
          </a:xfrm>
          <a:prstGeom prst="rect">
            <a:avLst/>
          </a:prstGeom>
        </p:spPr>
      </p:pic>
      <p:sp>
        <p:nvSpPr>
          <p:cNvPr id="8" name="TextBox 7">
            <a:extLst>
              <a:ext uri="{FF2B5EF4-FFF2-40B4-BE49-F238E27FC236}">
                <a16:creationId xmlns:a16="http://schemas.microsoft.com/office/drawing/2014/main" xmlns="" id="{586C48ED-3BE1-45C7-B4A2-7F7E1ED3F078}"/>
              </a:ext>
            </a:extLst>
          </p:cNvPr>
          <p:cNvSpPr txBox="1"/>
          <p:nvPr/>
        </p:nvSpPr>
        <p:spPr>
          <a:xfrm>
            <a:off x="304799" y="5314621"/>
            <a:ext cx="8729545" cy="933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This is why having a training, test and holdout partition is important when making a decision tree.  In production it is also important to review results of a model periodically to ensure the historical patterns aren’t evolving.</a:t>
            </a:r>
          </a:p>
        </p:txBody>
      </p:sp>
    </p:spTree>
    <p:extLst>
      <p:ext uri="{BB962C8B-B14F-4D97-AF65-F5344CB8AC3E}">
        <p14:creationId xmlns:p14="http://schemas.microsoft.com/office/powerpoint/2010/main" val="3331017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p:txBody>
          <a:bodyPr/>
          <a:lstStyle/>
          <a:p>
            <a:pPr eaLnBrk="1" hangingPunct="1"/>
            <a:r>
              <a:rPr lang="en-US" altLang="en-US"/>
              <a:t>Recursive Partitioning Steps</a:t>
            </a:r>
          </a:p>
        </p:txBody>
      </p:sp>
      <p:sp>
        <p:nvSpPr>
          <p:cNvPr id="13315" name="Content Placeholder 3"/>
          <p:cNvSpPr>
            <a:spLocks noGrp="1"/>
          </p:cNvSpPr>
          <p:nvPr>
            <p:ph sz="quarter" idx="1"/>
          </p:nvPr>
        </p:nvSpPr>
        <p:spPr>
          <a:xfrm>
            <a:off x="533400" y="1752600"/>
            <a:ext cx="8153400" cy="4572000"/>
          </a:xfrm>
        </p:spPr>
        <p:txBody>
          <a:bodyPr/>
          <a:lstStyle/>
          <a:p>
            <a:pPr eaLnBrk="1" hangingPunct="1"/>
            <a:r>
              <a:rPr lang="en-US" altLang="en-US" dirty="0"/>
              <a:t>Pick one of the predictor variables, </a:t>
            </a:r>
            <a:r>
              <a:rPr lang="en-US" altLang="en-US" i="1" dirty="0"/>
              <a:t>x</a:t>
            </a:r>
            <a:r>
              <a:rPr lang="en-US" altLang="en-US" baseline="-25000" dirty="0"/>
              <a:t>i</a:t>
            </a:r>
            <a:endParaRPr lang="en-US" altLang="en-US" dirty="0"/>
          </a:p>
          <a:p>
            <a:pPr eaLnBrk="1" hangingPunct="1"/>
            <a:r>
              <a:rPr lang="en-US" altLang="en-US" dirty="0"/>
              <a:t>Pick a value of </a:t>
            </a:r>
            <a:r>
              <a:rPr lang="en-US" altLang="en-US" i="1" dirty="0"/>
              <a:t>x</a:t>
            </a:r>
            <a:r>
              <a:rPr lang="en-US" altLang="en-US" baseline="-25000" dirty="0"/>
              <a:t>i, </a:t>
            </a:r>
            <a:r>
              <a:rPr lang="en-US" altLang="en-US" dirty="0"/>
              <a:t>say </a:t>
            </a:r>
            <a:r>
              <a:rPr lang="en-US" altLang="en-US" i="1" dirty="0" err="1"/>
              <a:t>s</a:t>
            </a:r>
            <a:r>
              <a:rPr lang="en-US" altLang="en-US" baseline="-25000" dirty="0" err="1"/>
              <a:t>i</a:t>
            </a:r>
            <a:r>
              <a:rPr lang="en-US" altLang="en-US" dirty="0"/>
              <a:t>, that divides the training data into two (not necessarily equal) portions</a:t>
            </a:r>
          </a:p>
          <a:p>
            <a:pPr eaLnBrk="1" hangingPunct="1"/>
            <a:r>
              <a:rPr lang="en-US" altLang="en-US" dirty="0"/>
              <a:t>Measure how “pure” or homogeneous each of the resulting portions is</a:t>
            </a:r>
          </a:p>
          <a:p>
            <a:pPr lvl="1" eaLnBrk="1" hangingPunct="1">
              <a:buFont typeface="Wingdings 2" pitchFamily="18" charset="2"/>
              <a:buNone/>
            </a:pPr>
            <a:r>
              <a:rPr lang="en-US" altLang="en-US" sz="2000" dirty="0"/>
              <a:t>“Pure” = containing records of mostly one class (or, for prediction, records with similar outcome values)</a:t>
            </a:r>
          </a:p>
          <a:p>
            <a:pPr eaLnBrk="1" hangingPunct="1"/>
            <a:r>
              <a:rPr lang="en-US" altLang="en-US" dirty="0"/>
              <a:t>Algorithm tries different values of </a:t>
            </a:r>
            <a:r>
              <a:rPr lang="en-US" altLang="en-US" i="1" dirty="0"/>
              <a:t>x</a:t>
            </a:r>
            <a:r>
              <a:rPr lang="en-US" altLang="en-US" baseline="-25000" dirty="0"/>
              <a:t>i, </a:t>
            </a:r>
            <a:r>
              <a:rPr lang="en-US" altLang="en-US" dirty="0"/>
              <a:t>and </a:t>
            </a:r>
            <a:r>
              <a:rPr lang="en-US" altLang="en-US" i="1" dirty="0" err="1"/>
              <a:t>s</a:t>
            </a:r>
            <a:r>
              <a:rPr lang="en-US" altLang="en-US" baseline="-25000" dirty="0" err="1"/>
              <a:t>i</a:t>
            </a:r>
            <a:r>
              <a:rPr lang="en-US" altLang="en-US" baseline="-25000" dirty="0"/>
              <a:t> </a:t>
            </a:r>
            <a:r>
              <a:rPr lang="en-US" altLang="en-US" dirty="0"/>
              <a:t>to maximize purity in initial split</a:t>
            </a:r>
          </a:p>
          <a:p>
            <a:pPr eaLnBrk="1" hangingPunct="1"/>
            <a:r>
              <a:rPr lang="en-US" altLang="en-US" dirty="0"/>
              <a:t>After you get a “maximum purity” split, repeat the process for a second split (on any variable), and so on</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43</a:t>
            </a:r>
            <a:endParaRPr lang="en-US" dirty="0"/>
          </a:p>
        </p:txBody>
      </p:sp>
    </p:spTree>
    <p:extLst>
      <p:ext uri="{BB962C8B-B14F-4D97-AF65-F5344CB8AC3E}">
        <p14:creationId xmlns:p14="http://schemas.microsoft.com/office/powerpoint/2010/main" val="4069771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6388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Let’s classify offer acceptance among real bank customers using a decision tree.  Green means they accepted the offer to open a new deposit account.</a:t>
            </a:r>
          </a:p>
        </p:txBody>
      </p:sp>
      <p:pic>
        <p:nvPicPr>
          <p:cNvPr id="8" name="Picture 7">
            <a:extLst>
              <a:ext uri="{FF2B5EF4-FFF2-40B4-BE49-F238E27FC236}">
                <a16:creationId xmlns:a16="http://schemas.microsoft.com/office/drawing/2014/main" xmlns="" id="{164CECB3-DD05-4052-BCF4-56235F8AD871}"/>
              </a:ext>
            </a:extLst>
          </p:cNvPr>
          <p:cNvPicPr>
            <a:picLocks noChangeAspect="1"/>
          </p:cNvPicPr>
          <p:nvPr/>
        </p:nvPicPr>
        <p:blipFill>
          <a:blip r:embed="rId2"/>
          <a:stretch>
            <a:fillRect/>
          </a:stretch>
        </p:blipFill>
        <p:spPr>
          <a:xfrm>
            <a:off x="2160063" y="1136804"/>
            <a:ext cx="4823875" cy="4468511"/>
          </a:xfrm>
          <a:prstGeom prst="rect">
            <a:avLst/>
          </a:prstGeom>
        </p:spPr>
      </p:pic>
      <p:sp>
        <p:nvSpPr>
          <p:cNvPr id="10" name="TextBox 9">
            <a:extLst>
              <a:ext uri="{FF2B5EF4-FFF2-40B4-BE49-F238E27FC236}">
                <a16:creationId xmlns:a16="http://schemas.microsoft.com/office/drawing/2014/main" xmlns="" id="{1526015B-07AA-47E7-9557-22A116676EDC}"/>
              </a:ext>
            </a:extLst>
          </p:cNvPr>
          <p:cNvSpPr txBox="1"/>
          <p:nvPr/>
        </p:nvSpPr>
        <p:spPr>
          <a:xfrm>
            <a:off x="5474728" y="6033915"/>
            <a:ext cx="3680944" cy="276999"/>
          </a:xfrm>
          <a:prstGeom prst="rect">
            <a:avLst/>
          </a:prstGeom>
          <a:noFill/>
        </p:spPr>
        <p:txBody>
          <a:bodyPr wrap="none" rtlCol="0">
            <a:spAutoFit/>
          </a:bodyPr>
          <a:lstStyle/>
          <a:p>
            <a:r>
              <a:rPr lang="en-US" sz="1200" dirty="0"/>
              <a:t>https://archive.ics.uci.edu/ml/datasets/bank+marketing</a:t>
            </a:r>
          </a:p>
        </p:txBody>
      </p:sp>
    </p:spTree>
    <p:extLst>
      <p:ext uri="{BB962C8B-B14F-4D97-AF65-F5344CB8AC3E}">
        <p14:creationId xmlns:p14="http://schemas.microsoft.com/office/powerpoint/2010/main" val="1918679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There are a lot of accepted offers with account holders of duration &gt;635 days </a:t>
            </a:r>
          </a:p>
        </p:txBody>
      </p:sp>
      <p:pic>
        <p:nvPicPr>
          <p:cNvPr id="6" name="Picture 5">
            <a:extLst>
              <a:ext uri="{FF2B5EF4-FFF2-40B4-BE49-F238E27FC236}">
                <a16:creationId xmlns:a16="http://schemas.microsoft.com/office/drawing/2014/main" xmlns="" id="{913E9976-E815-41DA-9D6F-726DB1BE2803}"/>
              </a:ext>
            </a:extLst>
          </p:cNvPr>
          <p:cNvPicPr>
            <a:picLocks noChangeAspect="1"/>
          </p:cNvPicPr>
          <p:nvPr/>
        </p:nvPicPr>
        <p:blipFill>
          <a:blip r:embed="rId2"/>
          <a:stretch>
            <a:fillRect/>
          </a:stretch>
        </p:blipFill>
        <p:spPr>
          <a:xfrm>
            <a:off x="2043729" y="1047124"/>
            <a:ext cx="5056542" cy="4763753"/>
          </a:xfrm>
          <a:prstGeom prst="rect">
            <a:avLst/>
          </a:prstGeom>
        </p:spPr>
      </p:pic>
      <p:sp>
        <p:nvSpPr>
          <p:cNvPr id="8" name="Rectangle 7">
            <a:extLst>
              <a:ext uri="{FF2B5EF4-FFF2-40B4-BE49-F238E27FC236}">
                <a16:creationId xmlns:a16="http://schemas.microsoft.com/office/drawing/2014/main" xmlns="" id="{C6EEC20D-2CE4-4DF4-B1B4-01D235023EEC}"/>
              </a:ext>
            </a:extLst>
          </p:cNvPr>
          <p:cNvSpPr/>
          <p:nvPr/>
        </p:nvSpPr>
        <p:spPr>
          <a:xfrm>
            <a:off x="7100271" y="1981200"/>
            <a:ext cx="1934073" cy="53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Purity = 6 accepted among 8 offers</a:t>
            </a:r>
          </a:p>
        </p:txBody>
      </p:sp>
    </p:spTree>
    <p:extLst>
      <p:ext uri="{BB962C8B-B14F-4D97-AF65-F5344CB8AC3E}">
        <p14:creationId xmlns:p14="http://schemas.microsoft.com/office/powerpoint/2010/main" val="10503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Now another view of the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Here we see another dimension, age of the account holder along with duration.</a:t>
            </a:r>
          </a:p>
        </p:txBody>
      </p:sp>
      <p:pic>
        <p:nvPicPr>
          <p:cNvPr id="8" name="Picture 7">
            <a:extLst>
              <a:ext uri="{FF2B5EF4-FFF2-40B4-BE49-F238E27FC236}">
                <a16:creationId xmlns:a16="http://schemas.microsoft.com/office/drawing/2014/main" xmlns="" id="{D88FFCAB-38DE-4B0E-8833-B1A9A01204CB}"/>
              </a:ext>
            </a:extLst>
          </p:cNvPr>
          <p:cNvPicPr>
            <a:picLocks noChangeAspect="1"/>
          </p:cNvPicPr>
          <p:nvPr/>
        </p:nvPicPr>
        <p:blipFill>
          <a:blip r:embed="rId2"/>
          <a:stretch>
            <a:fillRect/>
          </a:stretch>
        </p:blipFill>
        <p:spPr>
          <a:xfrm>
            <a:off x="2070480" y="1072099"/>
            <a:ext cx="5003041" cy="4713803"/>
          </a:xfrm>
          <a:prstGeom prst="rect">
            <a:avLst/>
          </a:prstGeom>
        </p:spPr>
      </p:pic>
    </p:spTree>
    <p:extLst>
      <p:ext uri="{BB962C8B-B14F-4D97-AF65-F5344CB8AC3E}">
        <p14:creationId xmlns:p14="http://schemas.microsoft.com/office/powerpoint/2010/main" val="2579077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With the rule duration  &gt; 635</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first rule still holds true but now we can think about adding new rule layers.</a:t>
            </a:r>
          </a:p>
        </p:txBody>
      </p:sp>
      <p:pic>
        <p:nvPicPr>
          <p:cNvPr id="6" name="Picture 5">
            <a:extLst>
              <a:ext uri="{FF2B5EF4-FFF2-40B4-BE49-F238E27FC236}">
                <a16:creationId xmlns:a16="http://schemas.microsoft.com/office/drawing/2014/main" xmlns="" id="{1EB25238-1F16-4E1D-867A-F77459962D2D}"/>
              </a:ext>
            </a:extLst>
          </p:cNvPr>
          <p:cNvPicPr>
            <a:picLocks noChangeAspect="1"/>
          </p:cNvPicPr>
          <p:nvPr/>
        </p:nvPicPr>
        <p:blipFill>
          <a:blip r:embed="rId2"/>
          <a:stretch>
            <a:fillRect/>
          </a:stretch>
        </p:blipFill>
        <p:spPr>
          <a:xfrm>
            <a:off x="2133600" y="1134620"/>
            <a:ext cx="4996224" cy="4730384"/>
          </a:xfrm>
          <a:prstGeom prst="rect">
            <a:avLst/>
          </a:prstGeom>
        </p:spPr>
      </p:pic>
    </p:spTree>
    <p:extLst>
      <p:ext uri="{BB962C8B-B14F-4D97-AF65-F5344CB8AC3E}">
        <p14:creationId xmlns:p14="http://schemas.microsoft.com/office/powerpoint/2010/main" val="242941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New Rule</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toy example, we can add another rule stating age &gt; 68 to capture another positive response and create another rule.</a:t>
            </a:r>
          </a:p>
        </p:txBody>
      </p:sp>
      <p:pic>
        <p:nvPicPr>
          <p:cNvPr id="8" name="Picture 7">
            <a:extLst>
              <a:ext uri="{FF2B5EF4-FFF2-40B4-BE49-F238E27FC236}">
                <a16:creationId xmlns:a16="http://schemas.microsoft.com/office/drawing/2014/main" xmlns="" id="{7FEE7041-264E-43DB-8F61-D0FE99012EA3}"/>
              </a:ext>
            </a:extLst>
          </p:cNvPr>
          <p:cNvPicPr>
            <a:picLocks noChangeAspect="1"/>
          </p:cNvPicPr>
          <p:nvPr/>
        </p:nvPicPr>
        <p:blipFill>
          <a:blip r:embed="rId2"/>
          <a:stretch>
            <a:fillRect/>
          </a:stretch>
        </p:blipFill>
        <p:spPr>
          <a:xfrm>
            <a:off x="2276415" y="1150203"/>
            <a:ext cx="4786312" cy="4545869"/>
          </a:xfrm>
          <a:prstGeom prst="rect">
            <a:avLst/>
          </a:prstGeom>
        </p:spPr>
      </p:pic>
      <p:sp>
        <p:nvSpPr>
          <p:cNvPr id="9" name="Rectangle 8">
            <a:extLst>
              <a:ext uri="{FF2B5EF4-FFF2-40B4-BE49-F238E27FC236}">
                <a16:creationId xmlns:a16="http://schemas.microsoft.com/office/drawing/2014/main" xmlns="" id="{EF1D419C-169A-402D-9D6B-1B0FC587F385}"/>
              </a:ext>
            </a:extLst>
          </p:cNvPr>
          <p:cNvSpPr/>
          <p:nvPr/>
        </p:nvSpPr>
        <p:spPr>
          <a:xfrm>
            <a:off x="7100271" y="1981200"/>
            <a:ext cx="1934073"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200" dirty="0">
                <a:solidFill>
                  <a:schemeClr val="tx1"/>
                </a:solidFill>
              </a:rPr>
              <a:t>Purity of split “A”= 6 accepted among 8 offers</a:t>
            </a:r>
          </a:p>
          <a:p>
            <a:pPr marL="117475" indent="-117475">
              <a:buFont typeface="Arial" panose="020B0604020202020204" pitchFamily="34" charset="0"/>
              <a:buChar char="•"/>
            </a:pPr>
            <a:r>
              <a:rPr lang="en-US" sz="1200" dirty="0">
                <a:solidFill>
                  <a:schemeClr val="tx1"/>
                </a:solidFill>
              </a:rPr>
              <a:t>Purity of split “B” = 1 of 1 </a:t>
            </a:r>
          </a:p>
        </p:txBody>
      </p:sp>
      <p:sp>
        <p:nvSpPr>
          <p:cNvPr id="6" name="TextBox 5"/>
          <p:cNvSpPr txBox="1"/>
          <p:nvPr/>
        </p:nvSpPr>
        <p:spPr>
          <a:xfrm>
            <a:off x="4214813" y="1371600"/>
            <a:ext cx="317716" cy="369332"/>
          </a:xfrm>
          <a:prstGeom prst="rect">
            <a:avLst/>
          </a:prstGeom>
          <a:solidFill>
            <a:schemeClr val="bg2"/>
          </a:solidFill>
        </p:spPr>
        <p:txBody>
          <a:bodyPr wrap="none" rtlCol="0">
            <a:spAutoFit/>
          </a:bodyPr>
          <a:lstStyle/>
          <a:p>
            <a:r>
              <a:rPr lang="en-US" dirty="0" smtClean="0"/>
              <a:t>A</a:t>
            </a:r>
            <a:endParaRPr lang="en-US" dirty="0"/>
          </a:p>
        </p:txBody>
      </p:sp>
      <p:sp>
        <p:nvSpPr>
          <p:cNvPr id="10" name="TextBox 9"/>
          <p:cNvSpPr txBox="1"/>
          <p:nvPr/>
        </p:nvSpPr>
        <p:spPr>
          <a:xfrm>
            <a:off x="2724150" y="1838325"/>
            <a:ext cx="309700" cy="369332"/>
          </a:xfrm>
          <a:prstGeom prst="rect">
            <a:avLst/>
          </a:prstGeom>
          <a:solidFill>
            <a:schemeClr val="bg2"/>
          </a:solid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1662524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4C6B2BB-1B0F-4469-9AFE-88BDEA233451}"/>
              </a:ext>
            </a:extLst>
          </p:cNvPr>
          <p:cNvSpPr>
            <a:spLocks noGrp="1"/>
          </p:cNvSpPr>
          <p:nvPr>
            <p:ph type="dt" sz="half" idx="10"/>
          </p:nvPr>
        </p:nvSpPr>
        <p:spPr/>
        <p:txBody>
          <a:bodyPr/>
          <a:lstStyle/>
          <a:p>
            <a:fld id="{7DB6E382-4F61-4E24-BE1A-377EC83D0E3A}" type="datetime1">
              <a:rPr lang="en-US" smtClean="0"/>
              <a:t>7/19/2018</a:t>
            </a:fld>
            <a:endParaRPr lang="en-US"/>
          </a:p>
        </p:txBody>
      </p:sp>
      <p:sp>
        <p:nvSpPr>
          <p:cNvPr id="3" name="Slide Number Placeholder 2">
            <a:extLst>
              <a:ext uri="{FF2B5EF4-FFF2-40B4-BE49-F238E27FC236}">
                <a16:creationId xmlns:a16="http://schemas.microsoft.com/office/drawing/2014/main" xmlns="" id="{3D0C8680-CB2B-43D3-8BC1-B6B666E89CA2}"/>
              </a:ext>
            </a:extLst>
          </p:cNvPr>
          <p:cNvSpPr>
            <a:spLocks noGrp="1"/>
          </p:cNvSpPr>
          <p:nvPr>
            <p:ph type="sldNum" sz="quarter" idx="12"/>
          </p:nvPr>
        </p:nvSpPr>
        <p:spPr/>
        <p:txBody>
          <a:bodyPr/>
          <a:lstStyle/>
          <a:p>
            <a:fld id="{37290FF7-652B-4475-AEAB-8B1A5D23AE09}" type="slidenum">
              <a:rPr lang="en-US" smtClean="0"/>
              <a:t>49</a:t>
            </a:fld>
            <a:endParaRPr lang="en-US"/>
          </a:p>
        </p:txBody>
      </p:sp>
      <p:sp>
        <p:nvSpPr>
          <p:cNvPr id="4" name="Footer Placeholder 3">
            <a:extLst>
              <a:ext uri="{FF2B5EF4-FFF2-40B4-BE49-F238E27FC236}">
                <a16:creationId xmlns:a16="http://schemas.microsoft.com/office/drawing/2014/main" xmlns="" id="{F63ED616-AFA4-4D7B-853F-E90EB22D6C24}"/>
              </a:ext>
            </a:extLst>
          </p:cNvPr>
          <p:cNvSpPr>
            <a:spLocks noGrp="1"/>
          </p:cNvSpPr>
          <p:nvPr>
            <p:ph type="ftr" sz="quarter" idx="3"/>
          </p:nvPr>
        </p:nvSpPr>
        <p:spPr/>
        <p:txBody>
          <a:bodyPr/>
          <a:lstStyle/>
          <a:p>
            <a:r>
              <a:rPr lang="en-US"/>
              <a:t>Kwartler CSCI S-96</a:t>
            </a:r>
            <a:endParaRPr lang="en-US" dirty="0"/>
          </a:p>
        </p:txBody>
      </p:sp>
      <p:pic>
        <p:nvPicPr>
          <p:cNvPr id="11266" name="Picture 2" descr="Image result for plinko">
            <a:extLst>
              <a:ext uri="{FF2B5EF4-FFF2-40B4-BE49-F238E27FC236}">
                <a16:creationId xmlns:a16="http://schemas.microsoft.com/office/drawing/2014/main" xmlns="" id="{009DA161-9D27-45C3-A99C-439118BE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99" y="1337850"/>
            <a:ext cx="7424202" cy="4182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xmlns="" id="{55AFAFAA-8BE0-4720-B383-5B0D99774A7C}"/>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Our rule set is like </a:t>
            </a:r>
            <a:r>
              <a:rPr lang="en-US" dirty="0" err="1"/>
              <a:t>Plinko</a:t>
            </a:r>
            <a:r>
              <a:rPr lang="en-US" dirty="0"/>
              <a:t>!</a:t>
            </a:r>
          </a:p>
        </p:txBody>
      </p:sp>
      <p:sp>
        <p:nvSpPr>
          <p:cNvPr id="7" name="TextBox 6">
            <a:extLst>
              <a:ext uri="{FF2B5EF4-FFF2-40B4-BE49-F238E27FC236}">
                <a16:creationId xmlns:a16="http://schemas.microsoft.com/office/drawing/2014/main" xmlns="" id="{1106C54C-7155-4B9F-B808-185C8ACD5EA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With our rule tree we can score a new potential customer to call.</a:t>
            </a:r>
          </a:p>
        </p:txBody>
      </p:sp>
    </p:spTree>
    <p:extLst>
      <p:ext uri="{BB962C8B-B14F-4D97-AF65-F5344CB8AC3E}">
        <p14:creationId xmlns:p14="http://schemas.microsoft.com/office/powerpoint/2010/main" val="410488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a:xfrm>
            <a:off x="-100013" y="365126"/>
            <a:ext cx="9401176" cy="591477"/>
          </a:xfrm>
        </p:spPr>
        <p:txBody>
          <a:bodyPr/>
          <a:lstStyle/>
          <a:p>
            <a:r>
              <a:rPr lang="en-US" dirty="0" smtClean="0"/>
              <a:t>From probability to class, define a 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Content Placeholder 2"/>
          <p:cNvSpPr txBox="1">
            <a:spLocks/>
          </p:cNvSpPr>
          <p:nvPr/>
        </p:nvSpPr>
        <p:spPr>
          <a:xfrm>
            <a:off x="703384" y="144780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smtClean="0"/>
              <a:t>0.50 is popular initial choice</a:t>
            </a:r>
          </a:p>
          <a:p>
            <a:endParaRPr lang="en-US" altLang="en-US" smtClean="0"/>
          </a:p>
          <a:p>
            <a:r>
              <a:rPr lang="en-US" altLang="en-US" smtClean="0"/>
              <a:t>Additional considerations (see Chapter 5)</a:t>
            </a:r>
          </a:p>
          <a:p>
            <a:pPr marL="742950" lvl="1" indent="-285750"/>
            <a:r>
              <a:rPr lang="en-US" altLang="en-US" sz="2200" smtClean="0"/>
              <a:t>Maximize classification accuracy</a:t>
            </a:r>
          </a:p>
          <a:p>
            <a:pPr marL="742950" lvl="1" indent="-285750"/>
            <a:r>
              <a:rPr lang="en-US" altLang="en-US" sz="2200" smtClean="0"/>
              <a:t>Maximize sensitivity (subject to min. level of specificity)</a:t>
            </a:r>
          </a:p>
          <a:p>
            <a:pPr marL="742950" lvl="1" indent="-285750"/>
            <a:r>
              <a:rPr lang="en-US" altLang="en-US" sz="2200" smtClean="0"/>
              <a:t>Minimize false positives (subject to max. false negative rate)</a:t>
            </a:r>
          </a:p>
          <a:p>
            <a:pPr marL="742950" lvl="1" indent="-285750"/>
            <a:r>
              <a:rPr lang="en-US" altLang="en-US" sz="2200" smtClean="0"/>
              <a:t>Minimize expected cost of misclassification (need to specify costs)</a:t>
            </a:r>
          </a:p>
          <a:p>
            <a:endParaRPr lang="en-US" altLang="en-US" smtClean="0"/>
          </a:p>
          <a:p>
            <a:endParaRPr lang="en-US" altLang="en-US" dirty="0" smtClean="0"/>
          </a:p>
        </p:txBody>
      </p:sp>
      <p:sp>
        <p:nvSpPr>
          <p:cNvPr id="8" name="Rectangle 7"/>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a team has a probability of .25 classify them as a loser.</a:t>
            </a:r>
          </a:p>
          <a:p>
            <a:pPr algn="ctr"/>
            <a:r>
              <a:rPr lang="en-US" dirty="0" smtClean="0">
                <a:solidFill>
                  <a:schemeClr val="tx1"/>
                </a:solidFill>
              </a:rPr>
              <a:t>If a team has .50  or more classify them as a winner</a:t>
            </a:r>
            <a:endParaRPr lang="en-US" dirty="0">
              <a:solidFill>
                <a:schemeClr val="tx1"/>
              </a:solidFill>
            </a:endParaRPr>
          </a:p>
        </p:txBody>
      </p:sp>
    </p:spTree>
    <p:extLst>
      <p:ext uri="{BB962C8B-B14F-4D97-AF65-F5344CB8AC3E}">
        <p14:creationId xmlns:p14="http://schemas.microsoft.com/office/powerpoint/2010/main" val="1205299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4267200" y="1143000"/>
            <a:ext cx="4786312" cy="4545869"/>
          </a:xfrm>
          <a:prstGeom prst="rect">
            <a:avLst/>
          </a:prstGeom>
        </p:spPr>
      </p:pic>
      <p:sp>
        <p:nvSpPr>
          <p:cNvPr id="7" name="Oval 6">
            <a:extLst>
              <a:ext uri="{FF2B5EF4-FFF2-40B4-BE49-F238E27FC236}">
                <a16:creationId xmlns:a16="http://schemas.microsoft.com/office/drawing/2014/main" xmlns=""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xmlns=""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xmlns=""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a:t>
            </a:r>
          </a:p>
        </p:txBody>
      </p:sp>
      <p:sp>
        <p:nvSpPr>
          <p:cNvPr id="12" name="Rectangle 11">
            <a:extLst>
              <a:ext uri="{FF2B5EF4-FFF2-40B4-BE49-F238E27FC236}">
                <a16:creationId xmlns:a16="http://schemas.microsoft.com/office/drawing/2014/main" xmlns=""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xmlns=""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xmlns=""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xmlns=""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xmlns=""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xmlns=""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769659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sp>
        <p:nvSpPr>
          <p:cNvPr id="7" name="Oval 6">
            <a:extLst>
              <a:ext uri="{FF2B5EF4-FFF2-40B4-BE49-F238E27FC236}">
                <a16:creationId xmlns:a16="http://schemas.microsoft.com/office/drawing/2014/main" xmlns=""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xmlns=""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xmlns=""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a:t>
            </a:r>
          </a:p>
        </p:txBody>
      </p:sp>
      <p:sp>
        <p:nvSpPr>
          <p:cNvPr id="12" name="Rectangle 11">
            <a:extLst>
              <a:ext uri="{FF2B5EF4-FFF2-40B4-BE49-F238E27FC236}">
                <a16:creationId xmlns:a16="http://schemas.microsoft.com/office/drawing/2014/main" xmlns=""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xmlns=""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xmlns=""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xmlns=""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xmlns=""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xmlns=""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
        <p:nvSpPr>
          <p:cNvPr id="9" name="Right Brace 8">
            <a:extLst>
              <a:ext uri="{FF2B5EF4-FFF2-40B4-BE49-F238E27FC236}">
                <a16:creationId xmlns:a16="http://schemas.microsoft.com/office/drawing/2014/main" xmlns="" id="{FB095D80-2EA9-4AEA-9F82-76EB063A2B0B}"/>
              </a:ext>
            </a:extLst>
          </p:cNvPr>
          <p:cNvSpPr/>
          <p:nvPr/>
        </p:nvSpPr>
        <p:spPr>
          <a:xfrm>
            <a:off x="3428999" y="1447800"/>
            <a:ext cx="340345" cy="1249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xmlns="" id="{CD73EFAB-6FE3-46A2-98D4-553A3804CA75}"/>
              </a:ext>
            </a:extLst>
          </p:cNvPr>
          <p:cNvSpPr txBox="1"/>
          <p:nvPr/>
        </p:nvSpPr>
        <p:spPr>
          <a:xfrm>
            <a:off x="3801597" y="1893401"/>
            <a:ext cx="1540806" cy="369332"/>
          </a:xfrm>
          <a:prstGeom prst="rect">
            <a:avLst/>
          </a:prstGeom>
          <a:noFill/>
        </p:spPr>
        <p:txBody>
          <a:bodyPr wrap="none" rtlCol="0">
            <a:spAutoFit/>
          </a:bodyPr>
          <a:lstStyle/>
          <a:p>
            <a:r>
              <a:rPr lang="en-US" dirty="0"/>
              <a:t>Decision Node</a:t>
            </a:r>
          </a:p>
        </p:txBody>
      </p:sp>
      <p:sp>
        <p:nvSpPr>
          <p:cNvPr id="26" name="Right Brace 25">
            <a:extLst>
              <a:ext uri="{FF2B5EF4-FFF2-40B4-BE49-F238E27FC236}">
                <a16:creationId xmlns:a16="http://schemas.microsoft.com/office/drawing/2014/main" xmlns="" id="{D579D309-742A-4401-AF38-E76A9C51DEE3}"/>
              </a:ext>
            </a:extLst>
          </p:cNvPr>
          <p:cNvSpPr/>
          <p:nvPr/>
        </p:nvSpPr>
        <p:spPr>
          <a:xfrm>
            <a:off x="4401827" y="5562600"/>
            <a:ext cx="340345"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DEB93670-9103-486B-9320-09B79CC5E5C4}"/>
              </a:ext>
            </a:extLst>
          </p:cNvPr>
          <p:cNvSpPr txBox="1"/>
          <p:nvPr/>
        </p:nvSpPr>
        <p:spPr>
          <a:xfrm>
            <a:off x="4742172" y="5682734"/>
            <a:ext cx="3022046" cy="369332"/>
          </a:xfrm>
          <a:prstGeom prst="rect">
            <a:avLst/>
          </a:prstGeom>
          <a:noFill/>
        </p:spPr>
        <p:txBody>
          <a:bodyPr wrap="none" rtlCol="0">
            <a:spAutoFit/>
          </a:bodyPr>
          <a:lstStyle/>
          <a:p>
            <a:r>
              <a:rPr lang="en-US" dirty="0"/>
              <a:t>Terminal Node or “Leaf” Node</a:t>
            </a:r>
          </a:p>
        </p:txBody>
      </p:sp>
    </p:spTree>
    <p:extLst>
      <p:ext uri="{BB962C8B-B14F-4D97-AF65-F5344CB8AC3E}">
        <p14:creationId xmlns:p14="http://schemas.microsoft.com/office/powerpoint/2010/main" val="491606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47B7E745-1D6E-43B1-8488-9B4111B4C580}"/>
              </a:ext>
            </a:extLst>
          </p:cNvPr>
          <p:cNvGrpSpPr/>
          <p:nvPr/>
        </p:nvGrpSpPr>
        <p:grpSpPr>
          <a:xfrm>
            <a:off x="811430" y="1097977"/>
            <a:ext cx="7689369" cy="4975746"/>
            <a:chOff x="997431" y="1272654"/>
            <a:chExt cx="6806063" cy="4208347"/>
          </a:xfrm>
        </p:grpSpPr>
        <p:pic>
          <p:nvPicPr>
            <p:cNvPr id="12292" name="Picture 4" descr="Image result for plinko">
              <a:extLst>
                <a:ext uri="{FF2B5EF4-FFF2-40B4-BE49-F238E27FC236}">
                  <a16:creationId xmlns:a16="http://schemas.microsoft.com/office/drawing/2014/main" xmlns="" id="{DCEE93ED-B0C9-4881-A563-C10FE5A43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92"/>
            <a:stretch/>
          </p:blipFill>
          <p:spPr bwMode="auto">
            <a:xfrm>
              <a:off x="997431" y="1272654"/>
              <a:ext cx="6806063" cy="42083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xmlns="" id="{25146B34-8538-4BC6-AF8B-2642DC014146}"/>
                </a:ext>
              </a:extLst>
            </p:cNvPr>
            <p:cNvSpPr/>
            <p:nvPr/>
          </p:nvSpPr>
          <p:spPr>
            <a:xfrm>
              <a:off x="1524000" y="2467657"/>
              <a:ext cx="5791200" cy="248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grpSp>
        <p:nvGrpSpPr>
          <p:cNvPr id="37" name="Group 36">
            <a:extLst>
              <a:ext uri="{FF2B5EF4-FFF2-40B4-BE49-F238E27FC236}">
                <a16:creationId xmlns:a16="http://schemas.microsoft.com/office/drawing/2014/main" xmlns="" id="{544B2A22-0209-4526-B20A-ED8095F4F700}"/>
              </a:ext>
            </a:extLst>
          </p:cNvPr>
          <p:cNvGrpSpPr/>
          <p:nvPr/>
        </p:nvGrpSpPr>
        <p:grpSpPr>
          <a:xfrm>
            <a:off x="2650881" y="2252000"/>
            <a:ext cx="3256935" cy="3810000"/>
            <a:chOff x="228600" y="1447800"/>
            <a:chExt cx="4038600" cy="4724400"/>
          </a:xfrm>
        </p:grpSpPr>
        <p:sp>
          <p:nvSpPr>
            <p:cNvPr id="39" name="Oval 38">
              <a:extLst>
                <a:ext uri="{FF2B5EF4-FFF2-40B4-BE49-F238E27FC236}">
                  <a16:creationId xmlns:a16="http://schemas.microsoft.com/office/drawing/2014/main" xmlns="" id="{9D6C4D56-7125-43F6-935F-5993BBC4589D}"/>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0" name="Oval 39">
              <a:extLst>
                <a:ext uri="{FF2B5EF4-FFF2-40B4-BE49-F238E27FC236}">
                  <a16:creationId xmlns:a16="http://schemas.microsoft.com/office/drawing/2014/main" xmlns="" id="{9BD84D89-58B5-44FE-A581-2C79ABAF98D0}"/>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1" name="Straight Arrow Connector 40">
              <a:extLst>
                <a:ext uri="{FF2B5EF4-FFF2-40B4-BE49-F238E27FC236}">
                  <a16:creationId xmlns:a16="http://schemas.microsoft.com/office/drawing/2014/main" xmlns="" id="{F05C2D2A-AA66-45CE-8924-142F5360E082}"/>
                </a:ext>
              </a:extLst>
            </p:cNvPr>
            <p:cNvCxnSpPr>
              <a:stCxn id="39" idx="3"/>
              <a:endCxn id="40"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xmlns="" id="{F417E60E-DCF7-47EA-8E85-5B38FD181992}"/>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3" name="Rectangle 42">
              <a:extLst>
                <a:ext uri="{FF2B5EF4-FFF2-40B4-BE49-F238E27FC236}">
                  <a16:creationId xmlns:a16="http://schemas.microsoft.com/office/drawing/2014/main" xmlns="" id="{3BD319A1-4636-457D-A7E4-0344AA4B6AD5}"/>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4" name="Rectangle 43">
              <a:extLst>
                <a:ext uri="{FF2B5EF4-FFF2-40B4-BE49-F238E27FC236}">
                  <a16:creationId xmlns:a16="http://schemas.microsoft.com/office/drawing/2014/main" xmlns="" id="{9E78E890-EE55-4350-AA79-68FC7842DFEF}"/>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5" name="Straight Arrow Connector 44">
              <a:extLst>
                <a:ext uri="{FF2B5EF4-FFF2-40B4-BE49-F238E27FC236}">
                  <a16:creationId xmlns:a16="http://schemas.microsoft.com/office/drawing/2014/main" xmlns="" id="{DE9F7219-EBDD-4C08-A471-A8DC2056F83B}"/>
                </a:ext>
              </a:extLst>
            </p:cNvPr>
            <p:cNvCxnSpPr>
              <a:cxnSpLocks/>
              <a:stCxn id="39" idx="5"/>
              <a:endCxn id="44"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6511B203-04DF-4200-872D-33F0720CC988}"/>
                </a:ext>
              </a:extLst>
            </p:cNvPr>
            <p:cNvCxnSpPr>
              <a:stCxn id="40" idx="5"/>
              <a:endCxn id="43"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108599D1-533B-4354-BF02-AF7CAEB4361A}"/>
                </a:ext>
              </a:extLst>
            </p:cNvPr>
            <p:cNvCxnSpPr>
              <a:cxnSpLocks/>
              <a:stCxn id="40" idx="3"/>
              <a:endCxn id="42"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A7F61A15-1BA3-43E9-A788-A1FDF6597168}"/>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49" name="TextBox 48">
              <a:extLst>
                <a:ext uri="{FF2B5EF4-FFF2-40B4-BE49-F238E27FC236}">
                  <a16:creationId xmlns:a16="http://schemas.microsoft.com/office/drawing/2014/main" xmlns="" id="{0FC3BACF-D6B7-4F74-8B37-745CEFBDD6DA}"/>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4BAF13BA-C6CA-4EDF-B2C1-A298C3A5A23C}"/>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1" name="TextBox 50">
              <a:extLst>
                <a:ext uri="{FF2B5EF4-FFF2-40B4-BE49-F238E27FC236}">
                  <a16:creationId xmlns:a16="http://schemas.microsoft.com/office/drawing/2014/main" xmlns="" id="{30F3AC8C-CEF0-4F0E-9927-3CF40AEC2240}"/>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Tree>
    <p:extLst>
      <p:ext uri="{BB962C8B-B14F-4D97-AF65-F5344CB8AC3E}">
        <p14:creationId xmlns:p14="http://schemas.microsoft.com/office/powerpoint/2010/main" val="335179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6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age was less than 68 so the record drops to the next decision point.</a:t>
            </a:r>
          </a:p>
        </p:txBody>
      </p:sp>
    </p:spTree>
    <p:extLst>
      <p:ext uri="{BB962C8B-B14F-4D97-AF65-F5344CB8AC3E}">
        <p14:creationId xmlns:p14="http://schemas.microsoft.com/office/powerpoint/2010/main" val="3802068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735869" y="477576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rot="19848004">
            <a:off x="3798580" y="4380143"/>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duration is greater than 635 so the record lands at YES with a probability of 75% (6/8).</a:t>
            </a:r>
          </a:p>
        </p:txBody>
      </p:sp>
    </p:spTree>
    <p:extLst>
      <p:ext uri="{BB962C8B-B14F-4D97-AF65-F5344CB8AC3E}">
        <p14:creationId xmlns:p14="http://schemas.microsoft.com/office/powerpoint/2010/main" val="290190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r>
              <a:rPr lang="en-US" dirty="0" smtClean="0"/>
              <a:t>57</a:t>
            </a:r>
            <a:endParaRPr lang="en-US" dirty="0"/>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F90250E9-450A-4C3A-8431-4C62E3C1B187}"/>
              </a:ext>
            </a:extLst>
          </p:cNvPr>
          <p:cNvSpPr/>
          <p:nvPr/>
        </p:nvSpPr>
        <p:spPr>
          <a:xfrm>
            <a:off x="7344508" y="290019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9" name="Oval 8">
            <a:extLst>
              <a:ext uri="{FF2B5EF4-FFF2-40B4-BE49-F238E27FC236}">
                <a16:creationId xmlns:a16="http://schemas.microsoft.com/office/drawing/2014/main" xmlns="" id="{845C0992-40C4-401A-8C5C-1BBEF49B6B98}"/>
              </a:ext>
            </a:extLst>
          </p:cNvPr>
          <p:cNvSpPr/>
          <p:nvPr/>
        </p:nvSpPr>
        <p:spPr>
          <a:xfrm>
            <a:off x="4038600" y="41910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5FEA02A4-3FD1-43C6-8A7A-06E8503A6BCE}"/>
              </a:ext>
            </a:extLst>
          </p:cNvPr>
          <p:cNvCxnSpPr>
            <a:stCxn id="9" idx="7"/>
            <a:endCxn id="20" idx="2"/>
          </p:cNvCxnSpPr>
          <p:nvPr/>
        </p:nvCxnSpPr>
        <p:spPr>
          <a:xfrm flipV="1">
            <a:off x="4103641" y="3383569"/>
            <a:ext cx="3240867" cy="8185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3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a:xfrm>
            <a:off x="628650" y="365126"/>
            <a:ext cx="8286750" cy="591477"/>
          </a:xfrm>
        </p:spPr>
        <p:txBody>
          <a:bodyPr/>
          <a:lstStyle/>
          <a:p>
            <a:r>
              <a:rPr lang="en-US" dirty="0"/>
              <a:t>Let’s drop another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5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age was less than 68 so the record drops to the next decision point.</a:t>
            </a:r>
          </a:p>
        </p:txBody>
      </p:sp>
    </p:spTree>
    <p:extLst>
      <p:ext uri="{BB962C8B-B14F-4D97-AF65-F5344CB8AC3E}">
        <p14:creationId xmlns:p14="http://schemas.microsoft.com/office/powerpoint/2010/main" val="834019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2290740" y="4804313"/>
            <a:ext cx="947872" cy="86794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rot="1339528">
            <a:off x="3060996" y="4350712"/>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147732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Now the duration is less than 635 so the record drops to the terminal “NO”  and has a probability of accepting the loan offer of ~10%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70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77515" y="1459832"/>
            <a:ext cx="5982600" cy="523220"/>
          </a:xfrm>
          <a:prstGeom prst="rect">
            <a:avLst/>
          </a:prstGeom>
          <a:noFill/>
        </p:spPr>
        <p:txBody>
          <a:bodyPr wrap="none" rtlCol="0">
            <a:spAutoFit/>
          </a:bodyPr>
          <a:lstStyle/>
          <a:p>
            <a:r>
              <a:rPr lang="en-US" sz="2800" b="1" dirty="0" smtClean="0"/>
              <a:t>Open </a:t>
            </a:r>
            <a:r>
              <a:rPr lang="en-US" sz="2800" b="1" dirty="0" err="1" smtClean="0"/>
              <a:t>G_fullyMarchMadnessREVISED.R</a:t>
            </a:r>
            <a:endParaRPr lang="en-US" sz="2800" b="1" dirty="0"/>
          </a:p>
        </p:txBody>
      </p:sp>
      <p:sp>
        <p:nvSpPr>
          <p:cNvPr id="7" name="Rectangle 6"/>
          <p:cNvSpPr/>
          <p:nvPr/>
        </p:nvSpPr>
        <p:spPr>
          <a:xfrm>
            <a:off x="2586038" y="3114675"/>
            <a:ext cx="4086225" cy="1285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skip over the “F” </a:t>
            </a:r>
            <a:r>
              <a:rPr lang="en-US" dirty="0" err="1" smtClean="0"/>
              <a:t>Rscript</a:t>
            </a:r>
            <a:r>
              <a:rPr lang="en-US" dirty="0" smtClean="0"/>
              <a:t> which builds a single variable logistic regression.  </a:t>
            </a:r>
            <a:endParaRPr lang="en-US" dirty="0"/>
          </a:p>
        </p:txBody>
      </p:sp>
    </p:spTree>
    <p:extLst>
      <p:ext uri="{BB962C8B-B14F-4D97-AF65-F5344CB8AC3E}">
        <p14:creationId xmlns:p14="http://schemas.microsoft.com/office/powerpoint/2010/main" val="604354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F90250E9-450A-4C3A-8431-4C62E3C1B187}"/>
              </a:ext>
            </a:extLst>
          </p:cNvPr>
          <p:cNvSpPr/>
          <p:nvPr/>
        </p:nvSpPr>
        <p:spPr>
          <a:xfrm>
            <a:off x="7501563" y="3987444"/>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xmlns="" id="{845C0992-40C4-401A-8C5C-1BBEF49B6B98}"/>
              </a:ext>
            </a:extLst>
          </p:cNvPr>
          <p:cNvSpPr/>
          <p:nvPr/>
        </p:nvSpPr>
        <p:spPr>
          <a:xfrm>
            <a:off x="3276600" y="51816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xmlns="" id="{5FEA02A4-3FD1-43C6-8A7A-06E8503A6BCE}"/>
              </a:ext>
            </a:extLst>
          </p:cNvPr>
          <p:cNvCxnSpPr>
            <a:stCxn id="9" idx="7"/>
            <a:endCxn id="20" idx="2"/>
          </p:cNvCxnSpPr>
          <p:nvPr/>
        </p:nvCxnSpPr>
        <p:spPr>
          <a:xfrm flipV="1">
            <a:off x="3341641" y="4470817"/>
            <a:ext cx="4159922" cy="721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6D468015-C3F5-4F3D-8C64-1BFE1185EEB2}"/>
              </a:ext>
            </a:extLst>
          </p:cNvPr>
          <p:cNvSpPr txBox="1"/>
          <p:nvPr/>
        </p:nvSpPr>
        <p:spPr>
          <a:xfrm>
            <a:off x="5744308" y="1439976"/>
            <a:ext cx="3200400" cy="160043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Keep in mind a different algorithm may have come to a different conclusion…what about KNN?  Also, adding more rules may find the local structure closer to this point so some judgment must still be made when constructing a tree.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82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How a decision tree really splits data.</a:t>
            </a:r>
          </a:p>
        </p:txBody>
      </p:sp>
      <p:sp>
        <p:nvSpPr>
          <p:cNvPr id="16387" name="Content Placeholder 2"/>
          <p:cNvSpPr>
            <a:spLocks noGrp="1"/>
          </p:cNvSpPr>
          <p:nvPr>
            <p:ph sz="quarter" idx="1"/>
          </p:nvPr>
        </p:nvSpPr>
        <p:spPr/>
        <p:txBody>
          <a:bodyPr/>
          <a:lstStyle/>
          <a:p>
            <a:pPr eaLnBrk="1" hangingPunct="1"/>
            <a:r>
              <a:rPr lang="en-US" altLang="en-US" dirty="0"/>
              <a:t>Order records according to one variable, say duration</a:t>
            </a:r>
          </a:p>
          <a:p>
            <a:pPr eaLnBrk="1" hangingPunct="1"/>
            <a:r>
              <a:rPr lang="en-US" altLang="en-US" dirty="0"/>
              <a:t>Take a predictor value, say 600 (from the first record) and divide records into those with duration &gt;= 600 and those &lt; 600</a:t>
            </a:r>
          </a:p>
          <a:p>
            <a:pPr eaLnBrk="1" hangingPunct="1"/>
            <a:r>
              <a:rPr lang="en-US" altLang="en-US" dirty="0"/>
              <a:t>Measure resulting purity (homogeneity) of class in each resulting portion</a:t>
            </a:r>
          </a:p>
          <a:p>
            <a:pPr eaLnBrk="1" hangingPunct="1"/>
            <a:r>
              <a:rPr lang="en-US" altLang="en-US" dirty="0"/>
              <a:t>Try all other split values within the duration vector</a:t>
            </a:r>
          </a:p>
          <a:p>
            <a:pPr eaLnBrk="1" hangingPunct="1"/>
            <a:r>
              <a:rPr lang="en-US" altLang="en-US" dirty="0"/>
              <a:t>Repeat for other variable(s)</a:t>
            </a:r>
          </a:p>
          <a:p>
            <a:pPr eaLnBrk="1" hangingPunct="1"/>
            <a:r>
              <a:rPr lang="en-US" altLang="en-US" dirty="0"/>
              <a:t>Select the one variable &amp; split that yields the most purity</a:t>
            </a:r>
          </a:p>
          <a:p>
            <a:pPr eaLnBrk="1" hangingPunct="1"/>
            <a:r>
              <a:rPr lang="en-US" altLang="en-US" dirty="0">
                <a:solidFill>
                  <a:schemeClr val="accent6"/>
                </a:solidFill>
              </a:rPr>
              <a:t>Since it splits at various values within a single vector, there is no need to standardize (center, scale, normalize).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62</a:t>
            </a:r>
            <a:endParaRPr lang="en-US" dirty="0"/>
          </a:p>
        </p:txBody>
      </p:sp>
    </p:spTree>
    <p:extLst>
      <p:ext uri="{BB962C8B-B14F-4D97-AF65-F5344CB8AC3E}">
        <p14:creationId xmlns:p14="http://schemas.microsoft.com/office/powerpoint/2010/main" val="3388001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738664"/>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 rules still have some impurity in each section.  Maybe we should keep adding rules.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1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307777"/>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Adding this rule improves the purity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spTree>
    <p:extLst>
      <p:ext uri="{BB962C8B-B14F-4D97-AF65-F5344CB8AC3E}">
        <p14:creationId xmlns:p14="http://schemas.microsoft.com/office/powerpoint/2010/main" val="93563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These additional rules look like they help too.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cxnSp>
        <p:nvCxnSpPr>
          <p:cNvPr id="11" name="Straight Connector 10">
            <a:extLst>
              <a:ext uri="{FF2B5EF4-FFF2-40B4-BE49-F238E27FC236}">
                <a16:creationId xmlns:a16="http://schemas.microsoft.com/office/drawing/2014/main" xmlns="" id="{B56B45D8-4AF9-4A75-B1BC-F37A316684D3}"/>
              </a:ext>
            </a:extLst>
          </p:cNvPr>
          <p:cNvCxnSpPr/>
          <p:nvPr/>
        </p:nvCxnSpPr>
        <p:spPr>
          <a:xfrm flipH="1">
            <a:off x="1295400" y="26670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7910CBFE-AE67-4759-9761-F48B3425AE17}"/>
              </a:ext>
            </a:extLst>
          </p:cNvPr>
          <p:cNvSpPr txBox="1"/>
          <p:nvPr/>
        </p:nvSpPr>
        <p:spPr>
          <a:xfrm>
            <a:off x="279565" y="2482334"/>
            <a:ext cx="995465" cy="369332"/>
          </a:xfrm>
          <a:prstGeom prst="rect">
            <a:avLst/>
          </a:prstGeom>
          <a:noFill/>
        </p:spPr>
        <p:txBody>
          <a:bodyPr wrap="none" rtlCol="0">
            <a:spAutoFit/>
          </a:bodyPr>
          <a:lstStyle/>
          <a:p>
            <a:r>
              <a:rPr lang="en-US" dirty="0"/>
              <a:t>Age &gt; 62</a:t>
            </a:r>
          </a:p>
        </p:txBody>
      </p:sp>
      <p:cxnSp>
        <p:nvCxnSpPr>
          <p:cNvPr id="13" name="Straight Connector 12">
            <a:extLst>
              <a:ext uri="{FF2B5EF4-FFF2-40B4-BE49-F238E27FC236}">
                <a16:creationId xmlns:a16="http://schemas.microsoft.com/office/drawing/2014/main" xmlns="" id="{CC76F8C8-40AA-448A-8AA7-F73668022F4C}"/>
              </a:ext>
            </a:extLst>
          </p:cNvPr>
          <p:cNvCxnSpPr>
            <a:cxnSpLocks/>
          </p:cNvCxnSpPr>
          <p:nvPr/>
        </p:nvCxnSpPr>
        <p:spPr>
          <a:xfrm>
            <a:off x="5257800" y="13716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3F4F65F0-4F63-428C-BBA5-F12183C27F37}"/>
              </a:ext>
            </a:extLst>
          </p:cNvPr>
          <p:cNvSpPr txBox="1"/>
          <p:nvPr/>
        </p:nvSpPr>
        <p:spPr>
          <a:xfrm rot="16200000">
            <a:off x="4544706" y="3184542"/>
            <a:ext cx="1748748" cy="369332"/>
          </a:xfrm>
          <a:prstGeom prst="rect">
            <a:avLst/>
          </a:prstGeom>
          <a:noFill/>
        </p:spPr>
        <p:txBody>
          <a:bodyPr wrap="none" rtlCol="0">
            <a:spAutoFit/>
          </a:bodyPr>
          <a:lstStyle/>
          <a:p>
            <a:r>
              <a:rPr lang="en-US" dirty="0"/>
              <a:t>Duration &gt; 1100 </a:t>
            </a:r>
          </a:p>
        </p:txBody>
      </p:sp>
    </p:spTree>
    <p:extLst>
      <p:ext uri="{BB962C8B-B14F-4D97-AF65-F5344CB8AC3E}">
        <p14:creationId xmlns:p14="http://schemas.microsoft.com/office/powerpoint/2010/main" val="92251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65</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Great these rules are 100% pure!  Our decision tree is perfect.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a:cxnSpLocks/>
          </p:cNvCxnSpPr>
          <p:nvPr/>
        </p:nvCxnSpPr>
        <p:spPr>
          <a:xfrm flipH="1">
            <a:off x="2209800" y="55626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B56B45D8-4AF9-4A75-B1BC-F37A316684D3}"/>
              </a:ext>
            </a:extLst>
          </p:cNvPr>
          <p:cNvCxnSpPr>
            <a:cxnSpLocks/>
          </p:cNvCxnSpPr>
          <p:nvPr/>
        </p:nvCxnSpPr>
        <p:spPr>
          <a:xfrm flipH="1">
            <a:off x="2209800" y="2667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C76F8C8-40AA-448A-8AA7-F73668022F4C}"/>
              </a:ext>
            </a:extLst>
          </p:cNvPr>
          <p:cNvCxnSpPr>
            <a:cxnSpLocks/>
          </p:cNvCxnSpPr>
          <p:nvPr/>
        </p:nvCxnSpPr>
        <p:spPr>
          <a:xfrm>
            <a:off x="5257800" y="1371600"/>
            <a:ext cx="0" cy="446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3765B36-A054-4794-952D-C0340F779675}"/>
              </a:ext>
            </a:extLst>
          </p:cNvPr>
          <p:cNvCxnSpPr>
            <a:cxnSpLocks/>
          </p:cNvCxnSpPr>
          <p:nvPr/>
        </p:nvCxnSpPr>
        <p:spPr>
          <a:xfrm flipH="1">
            <a:off x="3200400" y="4974125"/>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DD628E9-E852-40EC-BC22-FA20FD1B453A}"/>
              </a:ext>
            </a:extLst>
          </p:cNvPr>
          <p:cNvCxnSpPr>
            <a:cxnSpLocks/>
          </p:cNvCxnSpPr>
          <p:nvPr/>
        </p:nvCxnSpPr>
        <p:spPr>
          <a:xfrm>
            <a:off x="4191000" y="1418591"/>
            <a:ext cx="0" cy="231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FB78FD9E-B73B-4473-90E2-1768B0F85945}"/>
              </a:ext>
            </a:extLst>
          </p:cNvPr>
          <p:cNvCxnSpPr>
            <a:cxnSpLocks/>
          </p:cNvCxnSpPr>
          <p:nvPr/>
        </p:nvCxnSpPr>
        <p:spPr>
          <a:xfrm flipH="1">
            <a:off x="2209800" y="4495800"/>
            <a:ext cx="1732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0F30FE0-18B6-4E29-81AB-98C146BACA4B}"/>
              </a:ext>
            </a:extLst>
          </p:cNvPr>
          <p:cNvCxnSpPr>
            <a:cxnSpLocks/>
          </p:cNvCxnSpPr>
          <p:nvPr/>
        </p:nvCxnSpPr>
        <p:spPr>
          <a:xfrm>
            <a:off x="3525981"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32901875-276B-4A86-9ABE-888029171C04}"/>
              </a:ext>
            </a:extLst>
          </p:cNvPr>
          <p:cNvCxnSpPr>
            <a:cxnSpLocks/>
          </p:cNvCxnSpPr>
          <p:nvPr/>
        </p:nvCxnSpPr>
        <p:spPr>
          <a:xfrm>
            <a:off x="3429000"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2B588CF-8ACA-4EEC-A6BE-EECAD5655EA4}"/>
              </a:ext>
            </a:extLst>
          </p:cNvPr>
          <p:cNvCxnSpPr>
            <a:cxnSpLocks/>
          </p:cNvCxnSpPr>
          <p:nvPr/>
        </p:nvCxnSpPr>
        <p:spPr>
          <a:xfrm flipH="1">
            <a:off x="2209800" y="37338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D0B0B52-44E1-4AE3-9E9A-CC207E85A274}"/>
              </a:ext>
            </a:extLst>
          </p:cNvPr>
          <p:cNvCxnSpPr>
            <a:cxnSpLocks/>
          </p:cNvCxnSpPr>
          <p:nvPr/>
        </p:nvCxnSpPr>
        <p:spPr>
          <a:xfrm>
            <a:off x="3205681" y="4974125"/>
            <a:ext cx="0" cy="21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2EA001F-87DB-401F-9E85-8BB18E6F3DDC}"/>
              </a:ext>
            </a:extLst>
          </p:cNvPr>
          <p:cNvCxnSpPr>
            <a:cxnSpLocks/>
          </p:cNvCxnSpPr>
          <p:nvPr/>
        </p:nvCxnSpPr>
        <p:spPr>
          <a:xfrm flipH="1">
            <a:off x="3200400" y="5192917"/>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E7A07BB8-6EC0-44C8-AA94-EC107C7F264C}"/>
              </a:ext>
            </a:extLst>
          </p:cNvPr>
          <p:cNvCxnSpPr>
            <a:cxnSpLocks/>
          </p:cNvCxnSpPr>
          <p:nvPr/>
        </p:nvCxnSpPr>
        <p:spPr>
          <a:xfrm>
            <a:off x="3447107"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5F7467E4-098C-4049-919A-C61E02C811FE}"/>
              </a:ext>
            </a:extLst>
          </p:cNvPr>
          <p:cNvCxnSpPr>
            <a:cxnSpLocks/>
          </p:cNvCxnSpPr>
          <p:nvPr/>
        </p:nvCxnSpPr>
        <p:spPr>
          <a:xfrm flipH="1">
            <a:off x="3200401" y="3276600"/>
            <a:ext cx="246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1AD86505-38E1-4F8F-BC93-F488EFF08B83}"/>
              </a:ext>
            </a:extLst>
          </p:cNvPr>
          <p:cNvCxnSpPr>
            <a:cxnSpLocks/>
          </p:cNvCxnSpPr>
          <p:nvPr/>
        </p:nvCxnSpPr>
        <p:spPr>
          <a:xfrm>
            <a:off x="3200400"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CC7690C5-12EC-4B85-9E0F-9815305979E7}"/>
              </a:ext>
            </a:extLst>
          </p:cNvPr>
          <p:cNvCxnSpPr>
            <a:cxnSpLocks/>
          </p:cNvCxnSpPr>
          <p:nvPr/>
        </p:nvCxnSpPr>
        <p:spPr>
          <a:xfrm>
            <a:off x="2873932" y="44170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4D58BB06-B0B6-447B-8587-9A6950668CC4}"/>
              </a:ext>
            </a:extLst>
          </p:cNvPr>
          <p:cNvCxnSpPr>
            <a:cxnSpLocks/>
          </p:cNvCxnSpPr>
          <p:nvPr/>
        </p:nvCxnSpPr>
        <p:spPr>
          <a:xfrm flipH="1">
            <a:off x="2873932" y="4417072"/>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9819C8FB-1806-416D-AA8F-D21DCD90FCFF}"/>
              </a:ext>
            </a:extLst>
          </p:cNvPr>
          <p:cNvCxnSpPr>
            <a:cxnSpLocks/>
          </p:cNvCxnSpPr>
          <p:nvPr/>
        </p:nvCxnSpPr>
        <p:spPr>
          <a:xfrm>
            <a:off x="3120639" y="44235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BE9F6E66-4AE8-4CB2-9E98-63E86D75EAFC}"/>
              </a:ext>
            </a:extLst>
          </p:cNvPr>
          <p:cNvCxnSpPr>
            <a:cxnSpLocks/>
          </p:cNvCxnSpPr>
          <p:nvPr/>
        </p:nvCxnSpPr>
        <p:spPr>
          <a:xfrm>
            <a:off x="2873932"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068DBCCD-9BDD-4FAA-B9D8-1D3504B68375}"/>
              </a:ext>
            </a:extLst>
          </p:cNvPr>
          <p:cNvCxnSpPr>
            <a:cxnSpLocks/>
          </p:cNvCxnSpPr>
          <p:nvPr/>
        </p:nvCxnSpPr>
        <p:spPr>
          <a:xfrm>
            <a:off x="2744645"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998BD112-596D-431C-8A15-33B0E9924546}"/>
              </a:ext>
            </a:extLst>
          </p:cNvPr>
          <p:cNvCxnSpPr>
            <a:cxnSpLocks/>
          </p:cNvCxnSpPr>
          <p:nvPr/>
        </p:nvCxnSpPr>
        <p:spPr>
          <a:xfrm flipH="1">
            <a:off x="2742479" y="2755479"/>
            <a:ext cx="131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6DCA1BD4-38D8-4927-AD6A-49EDECC1A955}"/>
              </a:ext>
            </a:extLst>
          </p:cNvPr>
          <p:cNvCxnSpPr>
            <a:cxnSpLocks/>
          </p:cNvCxnSpPr>
          <p:nvPr/>
        </p:nvCxnSpPr>
        <p:spPr>
          <a:xfrm flipH="1">
            <a:off x="3200400" y="3412374"/>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D9B7D6D0-595B-4D41-A1AD-1A7E880DFE3F}"/>
              </a:ext>
            </a:extLst>
          </p:cNvPr>
          <p:cNvCxnSpPr>
            <a:cxnSpLocks/>
          </p:cNvCxnSpPr>
          <p:nvPr/>
        </p:nvCxnSpPr>
        <p:spPr>
          <a:xfrm>
            <a:off x="3332565"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E9A43CEE-DA9A-4293-85D0-9696A818B2BC}"/>
              </a:ext>
            </a:extLst>
          </p:cNvPr>
          <p:cNvCxnSpPr>
            <a:cxnSpLocks/>
          </p:cNvCxnSpPr>
          <p:nvPr/>
        </p:nvCxnSpPr>
        <p:spPr>
          <a:xfrm>
            <a:off x="2722745" y="4499011"/>
            <a:ext cx="0" cy="33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54CF4FA7-7716-442D-A5E6-9E14C6341E3A}"/>
              </a:ext>
            </a:extLst>
          </p:cNvPr>
          <p:cNvCxnSpPr>
            <a:cxnSpLocks/>
          </p:cNvCxnSpPr>
          <p:nvPr/>
        </p:nvCxnSpPr>
        <p:spPr>
          <a:xfrm>
            <a:off x="2650249" y="4495800"/>
            <a:ext cx="0" cy="34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6055A1C5-2F7D-4CD4-9707-FEED70D6434B}"/>
              </a:ext>
            </a:extLst>
          </p:cNvPr>
          <p:cNvCxnSpPr>
            <a:cxnSpLocks/>
          </p:cNvCxnSpPr>
          <p:nvPr/>
        </p:nvCxnSpPr>
        <p:spPr>
          <a:xfrm flipH="1">
            <a:off x="2654768" y="4837117"/>
            <a:ext cx="67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5CB7B4EA-AF1A-46B8-96D8-EB60955B1527}"/>
              </a:ext>
            </a:extLst>
          </p:cNvPr>
          <p:cNvCxnSpPr>
            <a:cxnSpLocks/>
          </p:cNvCxnSpPr>
          <p:nvPr/>
        </p:nvCxnSpPr>
        <p:spPr>
          <a:xfrm flipH="1">
            <a:off x="2654768" y="4734962"/>
            <a:ext cx="67977"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812FDB3C-5958-44CE-916D-DC5C5E8C0932}"/>
              </a:ext>
            </a:extLst>
          </p:cNvPr>
          <p:cNvSpPr txBox="1"/>
          <p:nvPr/>
        </p:nvSpPr>
        <p:spPr>
          <a:xfrm>
            <a:off x="5744308" y="2147633"/>
            <a:ext cx="3200400" cy="116955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alibri" panose="020F0502020204030204"/>
              </a:rPr>
              <a:t>WRONG! Some of the rules were made for a single marketing offer.  We fit to closely to the local structure so when </a:t>
            </a:r>
            <a:r>
              <a:rPr lang="en-US" sz="1400" dirty="0" smtClean="0">
                <a:solidFill>
                  <a:schemeClr val="bg1"/>
                </a:solidFill>
                <a:latin typeface="Calibri" panose="020F0502020204030204"/>
              </a:rPr>
              <a:t>we </a:t>
            </a:r>
            <a:r>
              <a:rPr lang="en-US" sz="1400" dirty="0">
                <a:solidFill>
                  <a:schemeClr val="bg1"/>
                </a:solidFill>
                <a:latin typeface="Calibri" panose="020F0502020204030204"/>
              </a:rPr>
              <a:t>need to make a decision in the future this model wont be as accurate!</a:t>
            </a:r>
            <a:endParaRPr kumimoji="0" lang="en-US" sz="1400" b="0" i="0" u="none" strike="noStrike" kern="1200" cap="none" spc="0" normalizeH="0" baseline="0" noProof="0" dirty="0">
              <a:ln>
                <a:noFill/>
              </a:ln>
              <a:solidFill>
                <a:schemeClr val="bg1"/>
              </a:solidFill>
              <a:effectLst/>
              <a:uLnTx/>
              <a:uFillTx/>
              <a:latin typeface="Calibri" panose="020F0502020204030204"/>
            </a:endParaRPr>
          </a:p>
        </p:txBody>
      </p:sp>
      <p:sp>
        <p:nvSpPr>
          <p:cNvPr id="75" name="Rectangle: Rounded Corners 74">
            <a:extLst>
              <a:ext uri="{FF2B5EF4-FFF2-40B4-BE49-F238E27FC236}">
                <a16:creationId xmlns:a16="http://schemas.microsoft.com/office/drawing/2014/main" xmlns="" id="{CC4D4B59-C941-4580-BC81-A977AF3F6956}"/>
              </a:ext>
            </a:extLst>
          </p:cNvPr>
          <p:cNvSpPr/>
          <p:nvPr/>
        </p:nvSpPr>
        <p:spPr>
          <a:xfrm>
            <a:off x="7361926" y="4974125"/>
            <a:ext cx="1600200" cy="6864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Perfect node, but this is a rather specific customer  case.</a:t>
            </a:r>
          </a:p>
        </p:txBody>
      </p:sp>
      <p:sp>
        <p:nvSpPr>
          <p:cNvPr id="74" name="Arrow: Pentagon 73">
            <a:extLst>
              <a:ext uri="{FF2B5EF4-FFF2-40B4-BE49-F238E27FC236}">
                <a16:creationId xmlns:a16="http://schemas.microsoft.com/office/drawing/2014/main" xmlns="" id="{6A5D6162-BD49-44AE-B01A-EA00823D6446}"/>
              </a:ext>
            </a:extLst>
          </p:cNvPr>
          <p:cNvSpPr/>
          <p:nvPr/>
        </p:nvSpPr>
        <p:spPr>
          <a:xfrm>
            <a:off x="6167198" y="4954423"/>
            <a:ext cx="1438754" cy="72548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Age &gt;38</a:t>
            </a:r>
          </a:p>
          <a:p>
            <a:r>
              <a:rPr lang="en-US" sz="1200" dirty="0"/>
              <a:t>Age &lt;39</a:t>
            </a:r>
          </a:p>
          <a:p>
            <a:r>
              <a:rPr lang="en-US" sz="1200" dirty="0"/>
              <a:t>Duration &gt;225</a:t>
            </a:r>
          </a:p>
          <a:p>
            <a:r>
              <a:rPr lang="en-US" sz="1200" dirty="0"/>
              <a:t>Duration &lt; 300</a:t>
            </a:r>
          </a:p>
        </p:txBody>
      </p:sp>
      <p:cxnSp>
        <p:nvCxnSpPr>
          <p:cNvPr id="77" name="Straight Arrow Connector 76">
            <a:extLst>
              <a:ext uri="{FF2B5EF4-FFF2-40B4-BE49-F238E27FC236}">
                <a16:creationId xmlns:a16="http://schemas.microsoft.com/office/drawing/2014/main" xmlns="" id="{8A23D7A3-D94C-4196-B460-6CE92F953E67}"/>
              </a:ext>
            </a:extLst>
          </p:cNvPr>
          <p:cNvCxnSpPr>
            <a:endCxn id="74" idx="1"/>
          </p:cNvCxnSpPr>
          <p:nvPr/>
        </p:nvCxnSpPr>
        <p:spPr>
          <a:xfrm>
            <a:off x="3039474" y="4456436"/>
            <a:ext cx="3127724" cy="8607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352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98318D2-FCDC-4C59-8DD5-D9CEC2ABDBC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3DD65BA8-85D7-4A45-9F39-B217A21D03CD}"/>
              </a:ext>
            </a:extLst>
          </p:cNvPr>
          <p:cNvSpPr>
            <a:spLocks noGrp="1"/>
          </p:cNvSpPr>
          <p:nvPr>
            <p:ph type="title"/>
          </p:nvPr>
        </p:nvSpPr>
        <p:spPr/>
        <p:txBody>
          <a:bodyPr/>
          <a:lstStyle/>
          <a:p>
            <a:r>
              <a:rPr lang="en-US" dirty="0" err="1"/>
              <a:t>cp</a:t>
            </a:r>
            <a:r>
              <a:rPr lang="en-US" dirty="0"/>
              <a:t>- complexity parameter</a:t>
            </a:r>
          </a:p>
        </p:txBody>
      </p:sp>
      <p:sp>
        <p:nvSpPr>
          <p:cNvPr id="4" name="Slide Number Placeholder 3">
            <a:extLst>
              <a:ext uri="{FF2B5EF4-FFF2-40B4-BE49-F238E27FC236}">
                <a16:creationId xmlns:a16="http://schemas.microsoft.com/office/drawing/2014/main" xmlns="" id="{5D4EAF60-C73E-45D3-BE12-58A721B142CB}"/>
              </a:ext>
            </a:extLst>
          </p:cNvPr>
          <p:cNvSpPr>
            <a:spLocks noGrp="1"/>
          </p:cNvSpPr>
          <p:nvPr>
            <p:ph type="sldNum" sz="quarter" idx="12"/>
          </p:nvPr>
        </p:nvSpPr>
        <p:spPr/>
        <p:txBody>
          <a:bodyPr/>
          <a:lstStyle/>
          <a:p>
            <a:fld id="{37290FF7-652B-4475-AEAB-8B1A5D23AE09}" type="slidenum">
              <a:rPr lang="en-US" smtClean="0"/>
              <a:t>66</a:t>
            </a:fld>
            <a:endParaRPr lang="en-US"/>
          </a:p>
        </p:txBody>
      </p:sp>
      <p:sp>
        <p:nvSpPr>
          <p:cNvPr id="5" name="Footer Placeholder 4">
            <a:extLst>
              <a:ext uri="{FF2B5EF4-FFF2-40B4-BE49-F238E27FC236}">
                <a16:creationId xmlns:a16="http://schemas.microsoft.com/office/drawing/2014/main" xmlns="" id="{E9D85EC9-AA34-495A-B4B1-A3837FA9A4CA}"/>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F9E573D0-A41C-48C4-96FD-2CBCB8FD7FB5}"/>
              </a:ext>
            </a:extLst>
          </p:cNvPr>
          <p:cNvSpPr txBox="1"/>
          <p:nvPr/>
        </p:nvSpPr>
        <p:spPr>
          <a:xfrm>
            <a:off x="324232" y="2733147"/>
            <a:ext cx="8495535" cy="1015663"/>
          </a:xfrm>
          <a:prstGeom prst="rect">
            <a:avLst/>
          </a:prstGeom>
          <a:noFill/>
        </p:spPr>
        <p:txBody>
          <a:bodyPr wrap="square" rtlCol="0">
            <a:spAutoFit/>
          </a:bodyPr>
          <a:lstStyle/>
          <a:p>
            <a:r>
              <a:rPr lang="en-US" dirty="0"/>
              <a:t>The </a:t>
            </a:r>
            <a:r>
              <a:rPr lang="en-US" sz="2400" dirty="0" err="1">
                <a:highlight>
                  <a:srgbClr val="C0C0C0"/>
                </a:highlight>
                <a:latin typeface="Consolas" panose="020B0609020204030204" pitchFamily="49" charset="0"/>
              </a:rPr>
              <a:t>cp</a:t>
            </a:r>
            <a:r>
              <a:rPr lang="en-US" dirty="0"/>
              <a:t> value measures the size of the tree compared to its ability to separate the data.  The tree will grow until the next split doesn’t reduce the </a:t>
            </a:r>
            <a:r>
              <a:rPr lang="en-US" dirty="0" err="1"/>
              <a:t>cp</a:t>
            </a:r>
            <a:r>
              <a:rPr lang="en-US" dirty="0"/>
              <a:t> value…meaning that split added more complexity than is gained from the purity of the node.</a:t>
            </a:r>
          </a:p>
        </p:txBody>
      </p:sp>
      <p:sp>
        <p:nvSpPr>
          <p:cNvPr id="8" name="Rectangle 7">
            <a:extLst>
              <a:ext uri="{FF2B5EF4-FFF2-40B4-BE49-F238E27FC236}">
                <a16:creationId xmlns:a16="http://schemas.microsoft.com/office/drawing/2014/main" xmlns="" id="{339A208C-ABFA-4B91-A9E9-B4581FAF9BF8}"/>
              </a:ext>
            </a:extLst>
          </p:cNvPr>
          <p:cNvSpPr/>
          <p:nvPr/>
        </p:nvSpPr>
        <p:spPr>
          <a:xfrm>
            <a:off x="760492" y="5563701"/>
            <a:ext cx="7432894"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Setting cp to a negative amount ensures that the tree will be fully grown.</a:t>
            </a:r>
          </a:p>
        </p:txBody>
      </p:sp>
    </p:spTree>
    <p:extLst>
      <p:ext uri="{BB962C8B-B14F-4D97-AF65-F5344CB8AC3E}">
        <p14:creationId xmlns:p14="http://schemas.microsoft.com/office/powerpoint/2010/main" val="4089372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3B68FDF-BAA1-41D8-8639-0CC6E91B7C84}"/>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EC8C470A-A9D9-4532-A35A-727A53F32E02}"/>
              </a:ext>
            </a:extLst>
          </p:cNvPr>
          <p:cNvSpPr>
            <a:spLocks noGrp="1"/>
          </p:cNvSpPr>
          <p:nvPr>
            <p:ph type="title"/>
          </p:nvPr>
        </p:nvSpPr>
        <p:spPr/>
        <p:txBody>
          <a:bodyPr/>
          <a:lstStyle/>
          <a:p>
            <a:r>
              <a:rPr lang="en-US" dirty="0"/>
              <a:t>Open Bank Loans Decision </a:t>
            </a:r>
            <a:r>
              <a:rPr lang="en-US" dirty="0" err="1"/>
              <a:t>Tree.R</a:t>
            </a:r>
            <a:r>
              <a:rPr lang="en-US" dirty="0"/>
              <a:t> </a:t>
            </a:r>
          </a:p>
        </p:txBody>
      </p:sp>
      <p:sp>
        <p:nvSpPr>
          <p:cNvPr id="4" name="Slide Number Placeholder 3">
            <a:extLst>
              <a:ext uri="{FF2B5EF4-FFF2-40B4-BE49-F238E27FC236}">
                <a16:creationId xmlns:a16="http://schemas.microsoft.com/office/drawing/2014/main" xmlns="" id="{823EBB99-0263-4790-B269-3B2EA3F7C622}"/>
              </a:ext>
            </a:extLst>
          </p:cNvPr>
          <p:cNvSpPr>
            <a:spLocks noGrp="1"/>
          </p:cNvSpPr>
          <p:nvPr>
            <p:ph type="sldNum" sz="quarter" idx="12"/>
          </p:nvPr>
        </p:nvSpPr>
        <p:spPr/>
        <p:txBody>
          <a:bodyPr/>
          <a:lstStyle/>
          <a:p>
            <a:fld id="{37290FF7-652B-4475-AEAB-8B1A5D23AE09}" type="slidenum">
              <a:rPr lang="en-US" smtClean="0"/>
              <a:t>67</a:t>
            </a:fld>
            <a:endParaRPr lang="en-US"/>
          </a:p>
        </p:txBody>
      </p:sp>
      <p:sp>
        <p:nvSpPr>
          <p:cNvPr id="5" name="Footer Placeholder 4">
            <a:extLst>
              <a:ext uri="{FF2B5EF4-FFF2-40B4-BE49-F238E27FC236}">
                <a16:creationId xmlns:a16="http://schemas.microsoft.com/office/drawing/2014/main" xmlns="" id="{5E552300-AFF7-4086-AA20-A5A6DFAD4207}"/>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210889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68</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54944759"/>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r>
                        <a:rPr lang="en-US" sz="2000" b="0" strike="noStrike" dirty="0">
                          <a:solidFill>
                            <a:schemeClr val="tx1"/>
                          </a:solidFill>
                        </a:rPr>
                        <a:t>6:30</a:t>
                      </a:r>
                    </a:p>
                  </a:txBody>
                  <a:tcPr/>
                </a:tc>
                <a:tc>
                  <a:txBody>
                    <a:bodyPr/>
                    <a:lstStyle/>
                    <a:p>
                      <a:pPr algn="ctr"/>
                      <a:r>
                        <a:rPr lang="en-US" sz="2000" b="0" strike="noStrike" dirty="0">
                          <a:solidFill>
                            <a:schemeClr val="tx1"/>
                          </a:solidFill>
                        </a:rPr>
                        <a:t>6:45</a:t>
                      </a: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r>
                        <a:rPr lang="en-US" sz="2000" b="0" strike="noStrike" dirty="0">
                          <a:solidFill>
                            <a:schemeClr val="tx1"/>
                          </a:solidFill>
                        </a:rPr>
                        <a:t>6:45</a:t>
                      </a:r>
                    </a:p>
                  </a:txBody>
                  <a:tcPr/>
                </a:tc>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4"/>
                  </a:ext>
                </a:extLst>
              </a:tr>
              <a:tr h="370840">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7:45</a:t>
                      </a: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10005"/>
                  </a:ext>
                </a:extLst>
              </a:tr>
              <a:tr h="370840">
                <a:tc>
                  <a:txBody>
                    <a:bodyPr/>
                    <a:lstStyle/>
                    <a:p>
                      <a:pPr algn="ctr"/>
                      <a:r>
                        <a:rPr lang="en-US" sz="2000" b="0" strike="noStrike" dirty="0">
                          <a:solidFill>
                            <a:schemeClr val="tx1"/>
                          </a:solidFill>
                        </a:rPr>
                        <a:t>7:50</a:t>
                      </a:r>
                    </a:p>
                  </a:txBody>
                  <a:tcPr/>
                </a:tc>
                <a:tc>
                  <a:txBody>
                    <a:bodyPr/>
                    <a:lstStyle/>
                    <a:p>
                      <a:pPr algn="ctr"/>
                      <a:r>
                        <a:rPr lang="en-US" sz="2000" b="0" strike="noStrike" dirty="0">
                          <a:solidFill>
                            <a:schemeClr val="tx1"/>
                          </a:solidFill>
                        </a:rPr>
                        <a:t>8:00</a:t>
                      </a: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0006"/>
                  </a:ext>
                </a:extLst>
              </a:tr>
              <a:tr h="370840">
                <a:tc>
                  <a:txBody>
                    <a:bodyPr/>
                    <a:lstStyle/>
                    <a:p>
                      <a:pPr algn="ctr"/>
                      <a:r>
                        <a:rPr lang="en-US" sz="2000" b="0" strike="noStrike" dirty="0">
                          <a:solidFill>
                            <a:schemeClr val="tx1"/>
                          </a:solidFill>
                        </a:rPr>
                        <a:t>8:00</a:t>
                      </a:r>
                    </a:p>
                  </a:txBody>
                  <a:tcPr/>
                </a:tc>
                <a:tc>
                  <a:txBody>
                    <a:bodyPr/>
                    <a:lstStyle/>
                    <a:p>
                      <a:pPr algn="ctr"/>
                      <a:r>
                        <a:rPr lang="en-US" sz="2000" b="0" strike="noStrike" dirty="0">
                          <a:solidFill>
                            <a:schemeClr val="tx1"/>
                          </a:solidFill>
                        </a:rPr>
                        <a:t>8:15</a:t>
                      </a: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10007"/>
                  </a:ext>
                </a:extLst>
              </a:tr>
              <a:tr h="370840">
                <a:tc>
                  <a:txBody>
                    <a:bodyPr/>
                    <a:lstStyle/>
                    <a:p>
                      <a:pPr algn="ctr"/>
                      <a:r>
                        <a:rPr lang="en-US" sz="2000" b="0" strike="noStrike" dirty="0">
                          <a:solidFill>
                            <a:schemeClr val="tx1"/>
                          </a:solidFill>
                        </a:rPr>
                        <a:t>9:05</a:t>
                      </a:r>
                    </a:p>
                  </a:txBody>
                  <a:tcPr/>
                </a:tc>
                <a:tc>
                  <a:txBody>
                    <a:bodyPr/>
                    <a:lstStyle/>
                    <a:p>
                      <a:pPr algn="ctr"/>
                      <a:r>
                        <a:rPr lang="en-US" sz="2000" b="0" strike="noStrike" dirty="0">
                          <a:solidFill>
                            <a:schemeClr val="tx1"/>
                          </a:solidFill>
                        </a:rPr>
                        <a:t>9:15</a:t>
                      </a:r>
                    </a:p>
                  </a:txBody>
                  <a:tcPr/>
                </a:tc>
                <a:tc>
                  <a:txBody>
                    <a:bodyPr/>
                    <a:lstStyle/>
                    <a:p>
                      <a:r>
                        <a:rPr lang="en-US" sz="2000" b="0" strike="noStrike" dirty="0">
                          <a:solidFill>
                            <a:schemeClr val="tx1"/>
                          </a:solidFill>
                        </a:rPr>
                        <a:t>Break</a:t>
                      </a:r>
                    </a:p>
                  </a:txBody>
                  <a:tcPr/>
                </a:tc>
              </a:tr>
              <a:tr h="370840">
                <a:tc>
                  <a:txBody>
                    <a:bodyPr/>
                    <a:lstStyle/>
                    <a:p>
                      <a:pPr algn="ctr"/>
                      <a:r>
                        <a:rPr lang="en-US" sz="2000" b="0" strike="noStrike" dirty="0">
                          <a:solidFill>
                            <a:schemeClr val="tx1"/>
                          </a:solidFill>
                        </a:rPr>
                        <a:t>8:15</a:t>
                      </a:r>
                    </a:p>
                  </a:txBody>
                  <a:tcPr/>
                </a:tc>
                <a:tc>
                  <a:txBody>
                    <a:bodyPr/>
                    <a:lstStyle/>
                    <a:p>
                      <a:pPr algn="ctr"/>
                      <a:r>
                        <a:rPr lang="en-US" sz="2000" b="0" strike="noStrike" dirty="0">
                          <a:solidFill>
                            <a:schemeClr val="tx1"/>
                          </a:solidFill>
                        </a:rPr>
                        <a:t>8:45</a:t>
                      </a: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367072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Forests…the Wisdom of the Crowd</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69</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0"/>
            <a:ext cx="8729546" cy="754799"/>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1907 Vox Populi by Sir Francis Galton created the notion of  “wisdom of crowds” as a phenomenon.  It is the basis of modern search engines and crowdsourcing.</a:t>
            </a: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median weight was 9lbs (0.8%) off and was better than individual cattle experts.</a:t>
            </a:r>
          </a:p>
        </p:txBody>
      </p:sp>
      <p:pic>
        <p:nvPicPr>
          <p:cNvPr id="8" name="Shape 652">
            <a:extLst>
              <a:ext uri="{FF2B5EF4-FFF2-40B4-BE49-F238E27FC236}">
                <a16:creationId xmlns:a16="http://schemas.microsoft.com/office/drawing/2014/main" xmlns="" id="{A3A0422A-8448-48C2-BDB5-176D19DCFBCC}"/>
              </a:ext>
            </a:extLst>
          </p:cNvPr>
          <p:cNvPicPr preferRelativeResize="0"/>
          <p:nvPr/>
        </p:nvPicPr>
        <p:blipFill>
          <a:blip r:embed="rId2">
            <a:alphaModFix/>
          </a:blip>
          <a:stretch>
            <a:fillRect/>
          </a:stretch>
        </p:blipFill>
        <p:spPr>
          <a:xfrm>
            <a:off x="5638800" y="2096413"/>
            <a:ext cx="3160925" cy="3314575"/>
          </a:xfrm>
          <a:prstGeom prst="rect">
            <a:avLst/>
          </a:prstGeom>
          <a:solidFill>
            <a:schemeClr val="tx1"/>
          </a:solidFill>
          <a:ln>
            <a:noFill/>
          </a:ln>
        </p:spPr>
      </p:pic>
      <p:sp>
        <p:nvSpPr>
          <p:cNvPr id="9" name="Shape 650">
            <a:extLst>
              <a:ext uri="{FF2B5EF4-FFF2-40B4-BE49-F238E27FC236}">
                <a16:creationId xmlns:a16="http://schemas.microsoft.com/office/drawing/2014/main" xmlns="" id="{6E4918CD-9D07-42CF-8A29-D673195AAC55}"/>
              </a:ext>
            </a:extLst>
          </p:cNvPr>
          <p:cNvSpPr txBox="1"/>
          <p:nvPr/>
        </p:nvSpPr>
        <p:spPr>
          <a:xfrm>
            <a:off x="304799" y="2073573"/>
            <a:ext cx="4343401" cy="3424499"/>
          </a:xfrm>
          <a:prstGeom prst="rect">
            <a:avLst/>
          </a:prstGeom>
          <a:noFill/>
          <a:ln>
            <a:noFill/>
          </a:ln>
        </p:spPr>
        <p:txBody>
          <a:bodyPr lIns="91425" tIns="91425" rIns="91425" bIns="91425" anchor="t" anchorCtr="0">
            <a:noAutofit/>
          </a:bodyPr>
          <a:lstStyle/>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Prevailing wisdom at the time was that crowds acted irrationally</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Riots, mobs, cults</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Galton wanted to explore trustworthiness and peculiarities of popular judgment</a:t>
            </a:r>
          </a:p>
          <a:p>
            <a:pPr indent="457200">
              <a:lnSpc>
                <a:spcPct val="115000"/>
              </a:lnSpc>
            </a:pPr>
            <a:endParaRPr sz="1600" dirty="0">
              <a:solidFill>
                <a:schemeClr val="dk1"/>
              </a:solidFill>
              <a:latin typeface="Open Sans"/>
              <a:ea typeface="Open Sans"/>
              <a:cs typeface="Open Sans"/>
              <a:sym typeface="Open Sans"/>
            </a:endParaRPr>
          </a:p>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Galton attended an Ox weight guessing competition at a cattle exhibition</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Participants individually guessed a very wide weight range</a:t>
            </a:r>
          </a:p>
          <a:p>
            <a:pPr>
              <a:lnSpc>
                <a:spcPct val="115000"/>
              </a:lnSpc>
            </a:pP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0392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Evaluating a Classification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866274" y="1475876"/>
            <a:ext cx="1797030" cy="369332"/>
          </a:xfrm>
          <a:prstGeom prst="rect">
            <a:avLst/>
          </a:prstGeom>
          <a:noFill/>
        </p:spPr>
        <p:txBody>
          <a:bodyPr wrap="none" rtlCol="0">
            <a:spAutoFit/>
          </a:bodyPr>
          <a:lstStyle/>
          <a:p>
            <a:r>
              <a:rPr lang="en-US" u="sng" dirty="0" smtClean="0"/>
              <a:t>Confusion Matrix</a:t>
            </a:r>
            <a:endParaRPr lang="en-US" u="sng" dirty="0"/>
          </a:p>
        </p:txBody>
      </p:sp>
      <p:pic>
        <p:nvPicPr>
          <p:cNvPr id="7" name="Picture 6"/>
          <p:cNvPicPr>
            <a:picLocks noChangeAspect="1"/>
          </p:cNvPicPr>
          <p:nvPr/>
        </p:nvPicPr>
        <p:blipFill>
          <a:blip r:embed="rId2"/>
          <a:stretch>
            <a:fillRect/>
          </a:stretch>
        </p:blipFill>
        <p:spPr>
          <a:xfrm>
            <a:off x="148125" y="1855120"/>
            <a:ext cx="2750733" cy="1321218"/>
          </a:xfrm>
          <a:prstGeom prst="rect">
            <a:avLst/>
          </a:prstGeom>
        </p:spPr>
      </p:pic>
      <p:sp>
        <p:nvSpPr>
          <p:cNvPr id="8" name="TextBox 7"/>
          <p:cNvSpPr txBox="1"/>
          <p:nvPr/>
        </p:nvSpPr>
        <p:spPr>
          <a:xfrm>
            <a:off x="3465095" y="1780675"/>
            <a:ext cx="49986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model predicted losers 390 (316 + 74) times</a:t>
            </a:r>
          </a:p>
          <a:p>
            <a:pPr marL="285750" indent="-285750">
              <a:buFont typeface="Arial" panose="020B0604020202020204" pitchFamily="34" charset="0"/>
              <a:buChar char="•"/>
            </a:pPr>
            <a:r>
              <a:rPr lang="en-US" dirty="0" smtClean="0"/>
              <a:t>The model was correct 316 times for losers</a:t>
            </a:r>
          </a:p>
          <a:p>
            <a:pPr marL="285750" indent="-285750">
              <a:buFont typeface="Arial" panose="020B0604020202020204" pitchFamily="34" charset="0"/>
              <a:buChar char="•"/>
            </a:pPr>
            <a:r>
              <a:rPr lang="en-US" dirty="0" smtClean="0"/>
              <a:t>The model predicted 378 winners (68+310)</a:t>
            </a:r>
          </a:p>
          <a:p>
            <a:pPr marL="285750" indent="-285750">
              <a:buFont typeface="Arial" panose="020B0604020202020204" pitchFamily="34" charset="0"/>
              <a:buChar char="•"/>
            </a:pPr>
            <a:r>
              <a:rPr lang="en-US" dirty="0" smtClean="0"/>
              <a:t>The model was correct 310 times for winners</a:t>
            </a:r>
            <a:endParaRPr lang="en-US" dirty="0"/>
          </a:p>
        </p:txBody>
      </p:sp>
      <p:sp>
        <p:nvSpPr>
          <p:cNvPr id="9" name="Rectangle 8"/>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Review other KPI like AUC, </a:t>
            </a:r>
            <a:r>
              <a:rPr lang="en-US" dirty="0" smtClean="0">
                <a:solidFill>
                  <a:schemeClr val="tx1"/>
                </a:solidFill>
              </a:rPr>
              <a:t>ROC which are part of the complete presentation and in the book. </a:t>
            </a:r>
            <a:endParaRPr lang="en-US" dirty="0">
              <a:solidFill>
                <a:schemeClr val="tx1"/>
              </a:solidFill>
            </a:endParaRPr>
          </a:p>
        </p:txBody>
      </p:sp>
    </p:spTree>
    <p:extLst>
      <p:ext uri="{BB962C8B-B14F-4D97-AF65-F5344CB8AC3E}">
        <p14:creationId xmlns:p14="http://schemas.microsoft.com/office/powerpoint/2010/main" val="2821566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Conditions for Wisdom of Crowds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70</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Some machine learning methods behave like the cattle weight guessing participants.</a:t>
            </a: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Many of today’s best algorithms mimic a weak learner approach.  </a:t>
            </a:r>
          </a:p>
        </p:txBody>
      </p:sp>
      <p:sp>
        <p:nvSpPr>
          <p:cNvPr id="10" name="Shape 660">
            <a:extLst>
              <a:ext uri="{FF2B5EF4-FFF2-40B4-BE49-F238E27FC236}">
                <a16:creationId xmlns:a16="http://schemas.microsoft.com/office/drawing/2014/main" xmlns="" id="{72635257-FE74-488E-9833-73847DC5111A}"/>
              </a:ext>
            </a:extLst>
          </p:cNvPr>
          <p:cNvSpPr txBox="1"/>
          <p:nvPr/>
        </p:nvSpPr>
        <p:spPr>
          <a:xfrm>
            <a:off x="0" y="1978022"/>
            <a:ext cx="4534800" cy="3079800"/>
          </a:xfrm>
          <a:prstGeom prst="rect">
            <a:avLst/>
          </a:prstGeom>
          <a:noFill/>
          <a:ln>
            <a:noFill/>
          </a:ln>
        </p:spPr>
        <p:txBody>
          <a:bodyPr lIns="91425" tIns="91425" rIns="91425" bIns="91425" anchor="t" anchorCtr="0">
            <a:noAutofit/>
          </a:bodyPr>
          <a:lstStyle/>
          <a:p>
            <a:r>
              <a:rPr lang="en" sz="1600" i="1" dirty="0">
                <a:latin typeface="Open Sans"/>
                <a:ea typeface="Open Sans"/>
                <a:cs typeface="Open Sans"/>
                <a:sym typeface="Open Sans"/>
              </a:rPr>
              <a:t>For people:</a:t>
            </a:r>
          </a:p>
          <a:p>
            <a:pPr marL="457200" indent="-330200">
              <a:buSzPct val="100000"/>
              <a:buFont typeface="Open Sans"/>
              <a:buChar char="●"/>
            </a:pPr>
            <a:r>
              <a:rPr lang="en" sz="1600" dirty="0">
                <a:latin typeface="Open Sans"/>
                <a:ea typeface="Open Sans"/>
                <a:cs typeface="Open Sans"/>
                <a:sym typeface="Open Sans"/>
              </a:rPr>
              <a:t>Each individual member or voter must have an independent source of information (examine the cattle for themselves)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Make an individual guess not swayed by others (avoid group think or be blind to others’ guesses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Mechanism must be in place to collate and organize the diverse votes.</a:t>
            </a:r>
          </a:p>
        </p:txBody>
      </p:sp>
      <p:sp>
        <p:nvSpPr>
          <p:cNvPr id="11" name="Shape 661">
            <a:extLst>
              <a:ext uri="{FF2B5EF4-FFF2-40B4-BE49-F238E27FC236}">
                <a16:creationId xmlns:a16="http://schemas.microsoft.com/office/drawing/2014/main" xmlns=""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r>
              <a:rPr lang="en" sz="1600" i="1">
                <a:latin typeface="Open Sans"/>
                <a:ea typeface="Open Sans"/>
                <a:cs typeface="Open Sans"/>
                <a:sym typeface="Open Sans"/>
              </a:rPr>
              <a:t>For algorithms:</a:t>
            </a:r>
          </a:p>
          <a:p>
            <a:pPr marL="457200" indent="-330200">
              <a:buSzPct val="100000"/>
              <a:buFont typeface="Open Sans"/>
              <a:buChar char="●"/>
            </a:pPr>
            <a:r>
              <a:rPr lang="en" sz="1600">
                <a:latin typeface="Open Sans"/>
                <a:ea typeface="Open Sans"/>
                <a:cs typeface="Open Sans"/>
                <a:sym typeface="Open Sans"/>
              </a:rPr>
              <a:t>Each individual method needs to be blind to the others in construction</a:t>
            </a:r>
          </a:p>
          <a:p>
            <a:pPr marL="914400" lvl="1" indent="-330200">
              <a:buSzPct val="100000"/>
              <a:buFont typeface="Open Sans"/>
              <a:buChar char="○"/>
            </a:pPr>
            <a:r>
              <a:rPr lang="en" sz="1600">
                <a:latin typeface="Open Sans"/>
                <a:ea typeface="Open Sans"/>
                <a:cs typeface="Open Sans"/>
                <a:sym typeface="Open Sans"/>
              </a:rPr>
              <a:t>Each individual classification or vote is therefore independent</a:t>
            </a:r>
          </a:p>
          <a:p>
            <a:pPr marL="914400" lvl="1" indent="-330200">
              <a:buSzPct val="100000"/>
              <a:buFont typeface="Open Sans"/>
              <a:buChar char="○"/>
            </a:pPr>
            <a:r>
              <a:rPr lang="en" sz="1600">
                <a:latin typeface="Open Sans"/>
                <a:ea typeface="Open Sans"/>
                <a:cs typeface="Open Sans"/>
                <a:sym typeface="Open Sans"/>
              </a:rPr>
              <a:t>Aggregation/tabulation is easy in an computerized environment. </a:t>
            </a:r>
          </a:p>
        </p:txBody>
      </p:sp>
    </p:spTree>
    <p:extLst>
      <p:ext uri="{BB962C8B-B14F-4D97-AF65-F5344CB8AC3E}">
        <p14:creationId xmlns:p14="http://schemas.microsoft.com/office/powerpoint/2010/main" val="14265278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5887C09-8430-4BB7-A0C5-770B6A7B8AB6}"/>
              </a:ext>
            </a:extLst>
          </p:cNvPr>
          <p:cNvSpPr/>
          <p:nvPr/>
        </p:nvSpPr>
        <p:spPr>
          <a:xfrm>
            <a:off x="94031" y="4055563"/>
            <a:ext cx="4249369" cy="31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 Tally</a:t>
            </a:r>
          </a:p>
        </p:txBody>
      </p:sp>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71</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US" sz="1600" dirty="0">
                <a:solidFill>
                  <a:srgbClr val="FFFFFF"/>
                </a:solidFill>
                <a:latin typeface="Open Sans"/>
                <a:ea typeface="Open Sans"/>
                <a:cs typeface="Open Sans"/>
                <a:sym typeface="Open Sans"/>
              </a:rPr>
              <a:t>Each mini tree acts as a voter from the mob.  Each voter is allowed to look at a random group of variables e.g. a mini data set to make its splits.</a:t>
            </a:r>
            <a:endParaRPr lang="en" sz="1600" dirty="0">
              <a:solidFill>
                <a:srgbClr val="FFFFFF"/>
              </a:solidFill>
              <a:latin typeface="Open Sans"/>
              <a:ea typeface="Open Sans"/>
              <a:cs typeface="Open Sans"/>
              <a:sym typeface="Open Sans"/>
            </a:endParaRP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Since each tree focuses on a random combination of </a:t>
            </a:r>
            <a:r>
              <a:rPr lang="en-US" i="0" dirty="0" smtClean="0"/>
              <a:t>variables and random rows (</a:t>
            </a:r>
            <a:r>
              <a:rPr lang="en-US" i="0" dirty="0" err="1" smtClean="0"/>
              <a:t>boostrap</a:t>
            </a:r>
            <a:r>
              <a:rPr lang="en-US" i="0" dirty="0" smtClean="0"/>
              <a:t>), </a:t>
            </a:r>
            <a:r>
              <a:rPr lang="en-US" i="0" dirty="0"/>
              <a:t>some trees will be more accurate, others less so.  In total the splits will identify most informative variables, the ones that are usually split upon and with enough trees the group wisdom is found.</a:t>
            </a:r>
          </a:p>
        </p:txBody>
      </p:sp>
      <p:sp>
        <p:nvSpPr>
          <p:cNvPr id="11" name="Shape 661">
            <a:extLst>
              <a:ext uri="{FF2B5EF4-FFF2-40B4-BE49-F238E27FC236}">
                <a16:creationId xmlns:a16="http://schemas.microsoft.com/office/drawing/2014/main" xmlns=""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457200" indent="-228600">
              <a:buFont typeface="Open Sans"/>
              <a:buChar char="●"/>
            </a:pPr>
            <a:r>
              <a:rPr lang="en-US" sz="1200" dirty="0">
                <a:latin typeface="Open Sans"/>
                <a:ea typeface="Open Sans"/>
                <a:cs typeface="Open Sans"/>
                <a:sym typeface="Open Sans"/>
              </a:rPr>
              <a:t>This toy example shows 2 variables were selected for each voter from among beds, baths,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price.  An individual tree may choose beds/baths while another may get beds/</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still another gets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/price.</a:t>
            </a:r>
            <a:endParaRPr lang="en" sz="1200" dirty="0">
              <a:latin typeface="Open Sans"/>
              <a:ea typeface="Open Sans"/>
              <a:cs typeface="Open Sans"/>
              <a:sym typeface="Open Sans"/>
            </a:endParaRP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A random forest grows many many classification trees</a:t>
            </a:r>
          </a:p>
          <a:p>
            <a:pPr marL="914400" lvl="1" indent="-228600">
              <a:buFont typeface="Open Sans"/>
              <a:buChar char="○"/>
            </a:pPr>
            <a:r>
              <a:rPr lang="en" sz="1200" b="1" dirty="0">
                <a:solidFill>
                  <a:schemeClr val="accent6"/>
                </a:solidFill>
                <a:latin typeface="Open Sans"/>
                <a:ea typeface="Open Sans"/>
                <a:cs typeface="Open Sans"/>
                <a:sym typeface="Open Sans"/>
              </a:rPr>
              <a:t>Variable combinations are selected randomly </a:t>
            </a:r>
            <a:r>
              <a:rPr lang="en" sz="1200" dirty="0">
                <a:latin typeface="Open Sans"/>
                <a:ea typeface="Open Sans"/>
                <a:cs typeface="Open Sans"/>
                <a:sym typeface="Open Sans"/>
              </a:rPr>
              <a:t>to create the forests but the number of variables or attributes needs to be specified</a:t>
            </a:r>
          </a:p>
          <a:p>
            <a:pPr marL="914400" lvl="1" indent="-228600">
              <a:buFont typeface="Open Sans"/>
              <a:buChar char="○"/>
            </a:pPr>
            <a:r>
              <a:rPr lang="en" sz="1200" dirty="0">
                <a:latin typeface="Open Sans"/>
                <a:ea typeface="Open Sans"/>
                <a:cs typeface="Open Sans"/>
                <a:sym typeface="Open Sans"/>
              </a:rPr>
              <a:t>Each unknown value is then put through each tree to provide a final classification</a:t>
            </a:r>
          </a:p>
          <a:p>
            <a:pPr marL="914400" lvl="1" indent="-228600">
              <a:buFont typeface="Open Sans"/>
              <a:buChar char="○"/>
            </a:pPr>
            <a:r>
              <a:rPr lang="en" sz="1200" dirty="0">
                <a:latin typeface="Open Sans"/>
                <a:ea typeface="Open Sans"/>
                <a:cs typeface="Open Sans"/>
                <a:sym typeface="Open Sans"/>
              </a:rPr>
              <a:t>Each tree then casts a vote for the unknown value.</a:t>
            </a: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Each “dumb” learner gets a vote that is tabulated </a:t>
            </a:r>
            <a:r>
              <a:rPr lang="en-US" sz="1200" dirty="0">
                <a:latin typeface="Open Sans"/>
                <a:ea typeface="Open Sans"/>
                <a:cs typeface="Open Sans"/>
                <a:sym typeface="Open Sans"/>
              </a:rPr>
              <a:t>so the wisdom of the mob can be identified.</a:t>
            </a:r>
            <a:endParaRPr lang="en" sz="1200" dirty="0">
              <a:latin typeface="Open Sans"/>
              <a:ea typeface="Open Sans"/>
              <a:cs typeface="Open Sans"/>
              <a:sym typeface="Open Sans"/>
            </a:endParaRPr>
          </a:p>
        </p:txBody>
      </p:sp>
      <p:grpSp>
        <p:nvGrpSpPr>
          <p:cNvPr id="12" name="Shape 670">
            <a:extLst>
              <a:ext uri="{FF2B5EF4-FFF2-40B4-BE49-F238E27FC236}">
                <a16:creationId xmlns:a16="http://schemas.microsoft.com/office/drawing/2014/main" xmlns="" id="{D25A7F1A-6BF0-41F7-9DA8-547C94BF9B61}"/>
              </a:ext>
            </a:extLst>
          </p:cNvPr>
          <p:cNvGrpSpPr/>
          <p:nvPr/>
        </p:nvGrpSpPr>
        <p:grpSpPr>
          <a:xfrm>
            <a:off x="94031" y="3015500"/>
            <a:ext cx="1196048" cy="818132"/>
            <a:chOff x="4034275" y="836075"/>
            <a:chExt cx="4609049" cy="3152724"/>
          </a:xfrm>
        </p:grpSpPr>
        <p:sp>
          <p:nvSpPr>
            <p:cNvPr id="13" name="Shape 671">
              <a:extLst>
                <a:ext uri="{FF2B5EF4-FFF2-40B4-BE49-F238E27FC236}">
                  <a16:creationId xmlns:a16="http://schemas.microsoft.com/office/drawing/2014/main" xmlns="" id="{C49A1672-9F86-4C43-8BA7-072DE7A347BE}"/>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14" name="Shape 672">
              <a:extLst>
                <a:ext uri="{FF2B5EF4-FFF2-40B4-BE49-F238E27FC236}">
                  <a16:creationId xmlns:a16="http://schemas.microsoft.com/office/drawing/2014/main" xmlns="" id="{8C34EA2D-0E7C-4E68-83F0-7678688C860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5" name="Shape 673">
              <a:extLst>
                <a:ext uri="{FF2B5EF4-FFF2-40B4-BE49-F238E27FC236}">
                  <a16:creationId xmlns:a16="http://schemas.microsoft.com/office/drawing/2014/main" xmlns="" id="{C1DBE0AF-900C-496A-A4AE-39EC3D179C97}"/>
                </a:ext>
              </a:extLst>
            </p:cNvPr>
            <p:cNvCxnSpPr>
              <a:stCxn id="13" idx="3"/>
              <a:endCxn id="1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16" name="Shape 674">
              <a:extLst>
                <a:ext uri="{FF2B5EF4-FFF2-40B4-BE49-F238E27FC236}">
                  <a16:creationId xmlns:a16="http://schemas.microsoft.com/office/drawing/2014/main" xmlns="" id="{FB42D42F-FEC9-4B4E-AAE2-40A5461B8DBE}"/>
                </a:ext>
              </a:extLst>
            </p:cNvPr>
            <p:cNvCxnSpPr>
              <a:stCxn id="13" idx="5"/>
              <a:endCxn id="1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17" name="Shape 675">
              <a:extLst>
                <a:ext uri="{FF2B5EF4-FFF2-40B4-BE49-F238E27FC236}">
                  <a16:creationId xmlns:a16="http://schemas.microsoft.com/office/drawing/2014/main" xmlns="" id="{84B7427F-8084-4F5E-A6A8-E75C6AAC66B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18" name="Shape 676">
              <a:extLst>
                <a:ext uri="{FF2B5EF4-FFF2-40B4-BE49-F238E27FC236}">
                  <a16:creationId xmlns:a16="http://schemas.microsoft.com/office/drawing/2014/main" xmlns="" id="{610DFFE1-2FEF-496A-A1ED-55011D2E67A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9" name="Shape 677">
              <a:extLst>
                <a:ext uri="{FF2B5EF4-FFF2-40B4-BE49-F238E27FC236}">
                  <a16:creationId xmlns:a16="http://schemas.microsoft.com/office/drawing/2014/main" xmlns="" id="{C4F66EA4-2D27-42EF-B925-9230CD6EDB55}"/>
                </a:ext>
              </a:extLst>
            </p:cNvPr>
            <p:cNvCxnSpPr>
              <a:stCxn id="17" idx="3"/>
              <a:endCxn id="1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20" name="Shape 678">
              <a:extLst>
                <a:ext uri="{FF2B5EF4-FFF2-40B4-BE49-F238E27FC236}">
                  <a16:creationId xmlns:a16="http://schemas.microsoft.com/office/drawing/2014/main" xmlns="" id="{39C9F748-C24D-45DB-9ACC-114761D3AB9A}"/>
                </a:ext>
              </a:extLst>
            </p:cNvPr>
            <p:cNvCxnSpPr>
              <a:stCxn id="17" idx="5"/>
              <a:endCxn id="2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21" name="Shape 679">
              <a:extLst>
                <a:ext uri="{FF2B5EF4-FFF2-40B4-BE49-F238E27FC236}">
                  <a16:creationId xmlns:a16="http://schemas.microsoft.com/office/drawing/2014/main" xmlns="" id="{C8DE5A91-EC75-4087-9608-8E2137F7130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22" name="Shape 680">
            <a:extLst>
              <a:ext uri="{FF2B5EF4-FFF2-40B4-BE49-F238E27FC236}">
                <a16:creationId xmlns:a16="http://schemas.microsoft.com/office/drawing/2014/main" xmlns="" id="{8C7B3661-D1E7-4B94-8995-24FBD31242EE}"/>
              </a:ext>
            </a:extLst>
          </p:cNvPr>
          <p:cNvGrpSpPr/>
          <p:nvPr/>
        </p:nvGrpSpPr>
        <p:grpSpPr>
          <a:xfrm>
            <a:off x="2863119" y="1905000"/>
            <a:ext cx="1196048" cy="818132"/>
            <a:chOff x="4034275" y="836075"/>
            <a:chExt cx="4609049" cy="3152724"/>
          </a:xfrm>
        </p:grpSpPr>
        <p:sp>
          <p:nvSpPr>
            <p:cNvPr id="23" name="Shape 681">
              <a:extLst>
                <a:ext uri="{FF2B5EF4-FFF2-40B4-BE49-F238E27FC236}">
                  <a16:creationId xmlns:a16="http://schemas.microsoft.com/office/drawing/2014/main" xmlns="" id="{479B0F69-C2B1-4A0F-98A2-1B08A656FA8D}"/>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24" name="Shape 682">
              <a:extLst>
                <a:ext uri="{FF2B5EF4-FFF2-40B4-BE49-F238E27FC236}">
                  <a16:creationId xmlns:a16="http://schemas.microsoft.com/office/drawing/2014/main" xmlns="" id="{BFCB9EB6-4B17-4945-8D03-88A716189717}"/>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5" name="Shape 683">
              <a:extLst>
                <a:ext uri="{FF2B5EF4-FFF2-40B4-BE49-F238E27FC236}">
                  <a16:creationId xmlns:a16="http://schemas.microsoft.com/office/drawing/2014/main" xmlns="" id="{B4BFF2DD-1352-40B6-88FF-DBEA6EE9CFCA}"/>
                </a:ext>
              </a:extLst>
            </p:cNvPr>
            <p:cNvCxnSpPr>
              <a:stCxn id="23" idx="3"/>
              <a:endCxn id="2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26" name="Shape 684">
              <a:extLst>
                <a:ext uri="{FF2B5EF4-FFF2-40B4-BE49-F238E27FC236}">
                  <a16:creationId xmlns:a16="http://schemas.microsoft.com/office/drawing/2014/main" xmlns="" id="{924FBBA7-5C31-483E-A9D4-5125E7D20FF0}"/>
                </a:ext>
              </a:extLst>
            </p:cNvPr>
            <p:cNvCxnSpPr>
              <a:stCxn id="23" idx="5"/>
              <a:endCxn id="2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27" name="Shape 685">
              <a:extLst>
                <a:ext uri="{FF2B5EF4-FFF2-40B4-BE49-F238E27FC236}">
                  <a16:creationId xmlns:a16="http://schemas.microsoft.com/office/drawing/2014/main" xmlns="" id="{858C9490-67CE-4293-BD60-657D7005E110}"/>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28" name="Shape 686">
              <a:extLst>
                <a:ext uri="{FF2B5EF4-FFF2-40B4-BE49-F238E27FC236}">
                  <a16:creationId xmlns:a16="http://schemas.microsoft.com/office/drawing/2014/main" xmlns="" id="{1DF967DF-6D43-4083-B50A-AA451DB766F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9" name="Shape 687">
              <a:extLst>
                <a:ext uri="{FF2B5EF4-FFF2-40B4-BE49-F238E27FC236}">
                  <a16:creationId xmlns:a16="http://schemas.microsoft.com/office/drawing/2014/main" xmlns="" id="{8962AA86-7641-400B-9FE4-1CDE068D0EFD}"/>
                </a:ext>
              </a:extLst>
            </p:cNvPr>
            <p:cNvCxnSpPr>
              <a:stCxn id="27" idx="3"/>
              <a:endCxn id="2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30" name="Shape 688">
              <a:extLst>
                <a:ext uri="{FF2B5EF4-FFF2-40B4-BE49-F238E27FC236}">
                  <a16:creationId xmlns:a16="http://schemas.microsoft.com/office/drawing/2014/main" xmlns="" id="{7B4DA829-502B-4510-9936-C25D516DD43F}"/>
                </a:ext>
              </a:extLst>
            </p:cNvPr>
            <p:cNvCxnSpPr>
              <a:stCxn id="27" idx="5"/>
              <a:endCxn id="3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31" name="Shape 689">
              <a:extLst>
                <a:ext uri="{FF2B5EF4-FFF2-40B4-BE49-F238E27FC236}">
                  <a16:creationId xmlns:a16="http://schemas.microsoft.com/office/drawing/2014/main" xmlns="" id="{0CA517C4-46B2-4CE9-A79B-C3E8CBC2EE4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32" name="Shape 690">
            <a:extLst>
              <a:ext uri="{FF2B5EF4-FFF2-40B4-BE49-F238E27FC236}">
                <a16:creationId xmlns:a16="http://schemas.microsoft.com/office/drawing/2014/main" xmlns="" id="{A6EF7785-AC88-41CD-A560-0B936D34E34E}"/>
              </a:ext>
            </a:extLst>
          </p:cNvPr>
          <p:cNvGrpSpPr/>
          <p:nvPr/>
        </p:nvGrpSpPr>
        <p:grpSpPr>
          <a:xfrm>
            <a:off x="94031" y="1978250"/>
            <a:ext cx="1196048" cy="818132"/>
            <a:chOff x="4034275" y="836075"/>
            <a:chExt cx="4609049" cy="3152724"/>
          </a:xfrm>
        </p:grpSpPr>
        <p:sp>
          <p:nvSpPr>
            <p:cNvPr id="33" name="Shape 691">
              <a:extLst>
                <a:ext uri="{FF2B5EF4-FFF2-40B4-BE49-F238E27FC236}">
                  <a16:creationId xmlns:a16="http://schemas.microsoft.com/office/drawing/2014/main" xmlns="" id="{3D27F1B7-1EBC-4EA0-82E3-95749058B4E7}"/>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34" name="Shape 692">
              <a:extLst>
                <a:ext uri="{FF2B5EF4-FFF2-40B4-BE49-F238E27FC236}">
                  <a16:creationId xmlns:a16="http://schemas.microsoft.com/office/drawing/2014/main" xmlns="" id="{BA932DC0-97B9-45EC-95F9-B725B4162DC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5" name="Shape 693">
              <a:extLst>
                <a:ext uri="{FF2B5EF4-FFF2-40B4-BE49-F238E27FC236}">
                  <a16:creationId xmlns:a16="http://schemas.microsoft.com/office/drawing/2014/main" xmlns="" id="{F455F885-A834-4652-AF08-5D7662956FC9}"/>
                </a:ext>
              </a:extLst>
            </p:cNvPr>
            <p:cNvCxnSpPr>
              <a:stCxn id="33" idx="3"/>
              <a:endCxn id="3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36" name="Shape 694">
              <a:extLst>
                <a:ext uri="{FF2B5EF4-FFF2-40B4-BE49-F238E27FC236}">
                  <a16:creationId xmlns:a16="http://schemas.microsoft.com/office/drawing/2014/main" xmlns="" id="{F2766256-9C11-4EB5-BABF-17C18C00746E}"/>
                </a:ext>
              </a:extLst>
            </p:cNvPr>
            <p:cNvCxnSpPr>
              <a:stCxn id="33" idx="5"/>
              <a:endCxn id="3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37" name="Shape 695">
              <a:extLst>
                <a:ext uri="{FF2B5EF4-FFF2-40B4-BE49-F238E27FC236}">
                  <a16:creationId xmlns:a16="http://schemas.microsoft.com/office/drawing/2014/main" xmlns="" id="{AD62C0C8-D75A-4B2F-A05E-82DC29F21EA2}"/>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38" name="Shape 696">
              <a:extLst>
                <a:ext uri="{FF2B5EF4-FFF2-40B4-BE49-F238E27FC236}">
                  <a16:creationId xmlns:a16="http://schemas.microsoft.com/office/drawing/2014/main" xmlns="" id="{FB799925-AEB8-4041-8F26-FB54F7C9A725}"/>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9" name="Shape 697">
              <a:extLst>
                <a:ext uri="{FF2B5EF4-FFF2-40B4-BE49-F238E27FC236}">
                  <a16:creationId xmlns:a16="http://schemas.microsoft.com/office/drawing/2014/main" xmlns="" id="{89C6FB18-9FBD-484E-9FCC-6DDF59FEC1E2}"/>
                </a:ext>
              </a:extLst>
            </p:cNvPr>
            <p:cNvCxnSpPr>
              <a:stCxn id="37" idx="3"/>
              <a:endCxn id="3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40" name="Shape 698">
              <a:extLst>
                <a:ext uri="{FF2B5EF4-FFF2-40B4-BE49-F238E27FC236}">
                  <a16:creationId xmlns:a16="http://schemas.microsoft.com/office/drawing/2014/main" xmlns="" id="{06AA0A67-486E-49EF-A767-A1EA44DCDC49}"/>
                </a:ext>
              </a:extLst>
            </p:cNvPr>
            <p:cNvCxnSpPr>
              <a:stCxn id="37" idx="5"/>
              <a:endCxn id="4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41" name="Shape 699">
              <a:extLst>
                <a:ext uri="{FF2B5EF4-FFF2-40B4-BE49-F238E27FC236}">
                  <a16:creationId xmlns:a16="http://schemas.microsoft.com/office/drawing/2014/main" xmlns="" id="{E92BCE7F-92A9-4FEA-8AD9-E09BE4B64CA6}"/>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42" name="Shape 700">
            <a:extLst>
              <a:ext uri="{FF2B5EF4-FFF2-40B4-BE49-F238E27FC236}">
                <a16:creationId xmlns:a16="http://schemas.microsoft.com/office/drawing/2014/main" xmlns="" id="{B9EE46C8-D533-4C9B-85AA-7B1463970E64}"/>
              </a:ext>
            </a:extLst>
          </p:cNvPr>
          <p:cNvGrpSpPr/>
          <p:nvPr/>
        </p:nvGrpSpPr>
        <p:grpSpPr>
          <a:xfrm>
            <a:off x="1478581" y="3015500"/>
            <a:ext cx="1196048" cy="818132"/>
            <a:chOff x="4034275" y="836075"/>
            <a:chExt cx="4609049" cy="3152724"/>
          </a:xfrm>
        </p:grpSpPr>
        <p:sp>
          <p:nvSpPr>
            <p:cNvPr id="43" name="Shape 701">
              <a:extLst>
                <a:ext uri="{FF2B5EF4-FFF2-40B4-BE49-F238E27FC236}">
                  <a16:creationId xmlns:a16="http://schemas.microsoft.com/office/drawing/2014/main" xmlns="" id="{4B94837F-45BB-4497-A1DB-7008929AFCA4}"/>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44" name="Shape 702">
              <a:extLst>
                <a:ext uri="{FF2B5EF4-FFF2-40B4-BE49-F238E27FC236}">
                  <a16:creationId xmlns:a16="http://schemas.microsoft.com/office/drawing/2014/main" xmlns="" id="{6DD2A031-EC1E-40A3-B1F5-5E7F679D7790}"/>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5" name="Shape 703">
              <a:extLst>
                <a:ext uri="{FF2B5EF4-FFF2-40B4-BE49-F238E27FC236}">
                  <a16:creationId xmlns:a16="http://schemas.microsoft.com/office/drawing/2014/main" xmlns="" id="{E13658BF-08FA-4E20-9209-16DF0626613C}"/>
                </a:ext>
              </a:extLst>
            </p:cNvPr>
            <p:cNvCxnSpPr>
              <a:stCxn id="43" idx="3"/>
              <a:endCxn id="4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46" name="Shape 704">
              <a:extLst>
                <a:ext uri="{FF2B5EF4-FFF2-40B4-BE49-F238E27FC236}">
                  <a16:creationId xmlns:a16="http://schemas.microsoft.com/office/drawing/2014/main" xmlns="" id="{89E9F7C3-2D9D-4591-A630-8531B59F7913}"/>
                </a:ext>
              </a:extLst>
            </p:cNvPr>
            <p:cNvCxnSpPr>
              <a:stCxn id="43" idx="5"/>
              <a:endCxn id="4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47" name="Shape 705">
              <a:extLst>
                <a:ext uri="{FF2B5EF4-FFF2-40B4-BE49-F238E27FC236}">
                  <a16:creationId xmlns:a16="http://schemas.microsoft.com/office/drawing/2014/main" xmlns="" id="{33A29CFB-A272-4926-B8D4-885E65CC88DE}"/>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48" name="Shape 706">
              <a:extLst>
                <a:ext uri="{FF2B5EF4-FFF2-40B4-BE49-F238E27FC236}">
                  <a16:creationId xmlns:a16="http://schemas.microsoft.com/office/drawing/2014/main" xmlns="" id="{3C150843-F8C3-4F2F-9721-0FC6032C2ED3}"/>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9" name="Shape 707">
              <a:extLst>
                <a:ext uri="{FF2B5EF4-FFF2-40B4-BE49-F238E27FC236}">
                  <a16:creationId xmlns:a16="http://schemas.microsoft.com/office/drawing/2014/main" xmlns="" id="{44A87EDA-B517-4C4B-B598-F8DC408C4975}"/>
                </a:ext>
              </a:extLst>
            </p:cNvPr>
            <p:cNvCxnSpPr>
              <a:stCxn id="47" idx="3"/>
              <a:endCxn id="4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50" name="Shape 708">
              <a:extLst>
                <a:ext uri="{FF2B5EF4-FFF2-40B4-BE49-F238E27FC236}">
                  <a16:creationId xmlns:a16="http://schemas.microsoft.com/office/drawing/2014/main" xmlns="" id="{9A9D966E-9941-4983-B04A-72E72834F31E}"/>
                </a:ext>
              </a:extLst>
            </p:cNvPr>
            <p:cNvCxnSpPr>
              <a:stCxn id="47" idx="5"/>
              <a:endCxn id="5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51" name="Shape 709">
              <a:extLst>
                <a:ext uri="{FF2B5EF4-FFF2-40B4-BE49-F238E27FC236}">
                  <a16:creationId xmlns:a16="http://schemas.microsoft.com/office/drawing/2014/main" xmlns="" id="{CE28D77F-AE25-4AB2-B010-EECBC8081B4D}"/>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52" name="Shape 710">
            <a:extLst>
              <a:ext uri="{FF2B5EF4-FFF2-40B4-BE49-F238E27FC236}">
                <a16:creationId xmlns:a16="http://schemas.microsoft.com/office/drawing/2014/main" xmlns="" id="{BE515C5C-1267-4F05-A6BE-CE1CE8770DD8}"/>
              </a:ext>
            </a:extLst>
          </p:cNvPr>
          <p:cNvGrpSpPr/>
          <p:nvPr/>
        </p:nvGrpSpPr>
        <p:grpSpPr>
          <a:xfrm>
            <a:off x="1478569" y="1978250"/>
            <a:ext cx="1196048" cy="818132"/>
            <a:chOff x="4034275" y="836075"/>
            <a:chExt cx="4609049" cy="3152724"/>
          </a:xfrm>
        </p:grpSpPr>
        <p:sp>
          <p:nvSpPr>
            <p:cNvPr id="53" name="Shape 711">
              <a:extLst>
                <a:ext uri="{FF2B5EF4-FFF2-40B4-BE49-F238E27FC236}">
                  <a16:creationId xmlns:a16="http://schemas.microsoft.com/office/drawing/2014/main" xmlns="" id="{4843DC9A-20CC-49D2-9317-848E0640880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54" name="Shape 712">
              <a:extLst>
                <a:ext uri="{FF2B5EF4-FFF2-40B4-BE49-F238E27FC236}">
                  <a16:creationId xmlns:a16="http://schemas.microsoft.com/office/drawing/2014/main" xmlns="" id="{B88A6D21-60D0-4A11-AA2F-A2F8F4A8EC4E}"/>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5" name="Shape 713">
              <a:extLst>
                <a:ext uri="{FF2B5EF4-FFF2-40B4-BE49-F238E27FC236}">
                  <a16:creationId xmlns:a16="http://schemas.microsoft.com/office/drawing/2014/main" xmlns="" id="{814B5C8D-9459-4B8C-9E16-5F2588EEEB89}"/>
                </a:ext>
              </a:extLst>
            </p:cNvPr>
            <p:cNvCxnSpPr>
              <a:stCxn id="53" idx="3"/>
              <a:endCxn id="5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56" name="Shape 714">
              <a:extLst>
                <a:ext uri="{FF2B5EF4-FFF2-40B4-BE49-F238E27FC236}">
                  <a16:creationId xmlns:a16="http://schemas.microsoft.com/office/drawing/2014/main" xmlns="" id="{E594A91B-B943-48B0-BB96-1566B50C3D82}"/>
                </a:ext>
              </a:extLst>
            </p:cNvPr>
            <p:cNvCxnSpPr>
              <a:stCxn id="53" idx="5"/>
              <a:endCxn id="5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57" name="Shape 715">
              <a:extLst>
                <a:ext uri="{FF2B5EF4-FFF2-40B4-BE49-F238E27FC236}">
                  <a16:creationId xmlns:a16="http://schemas.microsoft.com/office/drawing/2014/main" xmlns="" id="{6A60AFF2-397C-43D4-B11A-F1E43ED2E425}"/>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58" name="Shape 716">
              <a:extLst>
                <a:ext uri="{FF2B5EF4-FFF2-40B4-BE49-F238E27FC236}">
                  <a16:creationId xmlns:a16="http://schemas.microsoft.com/office/drawing/2014/main" xmlns="" id="{B890B4D9-25FE-40F1-9090-0C68942880DD}"/>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9" name="Shape 717">
              <a:extLst>
                <a:ext uri="{FF2B5EF4-FFF2-40B4-BE49-F238E27FC236}">
                  <a16:creationId xmlns:a16="http://schemas.microsoft.com/office/drawing/2014/main" xmlns="" id="{7023E800-02A6-473E-98FA-D0390B21EC79}"/>
                </a:ext>
              </a:extLst>
            </p:cNvPr>
            <p:cNvCxnSpPr>
              <a:stCxn id="57" idx="3"/>
              <a:endCxn id="5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60" name="Shape 718">
              <a:extLst>
                <a:ext uri="{FF2B5EF4-FFF2-40B4-BE49-F238E27FC236}">
                  <a16:creationId xmlns:a16="http://schemas.microsoft.com/office/drawing/2014/main" xmlns="" id="{3AAE1212-3C9A-4A6B-852B-900EE1A11CE3}"/>
                </a:ext>
              </a:extLst>
            </p:cNvPr>
            <p:cNvCxnSpPr>
              <a:stCxn id="57" idx="5"/>
              <a:endCxn id="6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61" name="Shape 719">
              <a:extLst>
                <a:ext uri="{FF2B5EF4-FFF2-40B4-BE49-F238E27FC236}">
                  <a16:creationId xmlns:a16="http://schemas.microsoft.com/office/drawing/2014/main" xmlns="" id="{D0DF13F6-B5ED-430B-BA68-7C03C84E0205}"/>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62" name="Shape 720">
            <a:extLst>
              <a:ext uri="{FF2B5EF4-FFF2-40B4-BE49-F238E27FC236}">
                <a16:creationId xmlns:a16="http://schemas.microsoft.com/office/drawing/2014/main" xmlns="" id="{2BC4058E-D15E-4C58-BEE7-D8F3C9FB43A6}"/>
              </a:ext>
            </a:extLst>
          </p:cNvPr>
          <p:cNvGrpSpPr/>
          <p:nvPr/>
        </p:nvGrpSpPr>
        <p:grpSpPr>
          <a:xfrm>
            <a:off x="2863132" y="3047500"/>
            <a:ext cx="1196048" cy="818132"/>
            <a:chOff x="4034275" y="836075"/>
            <a:chExt cx="4609049" cy="3152724"/>
          </a:xfrm>
        </p:grpSpPr>
        <p:sp>
          <p:nvSpPr>
            <p:cNvPr id="63" name="Shape 721">
              <a:extLst>
                <a:ext uri="{FF2B5EF4-FFF2-40B4-BE49-F238E27FC236}">
                  <a16:creationId xmlns:a16="http://schemas.microsoft.com/office/drawing/2014/main" xmlns="" id="{C3F1A9A7-1D3C-411B-BBF4-D6A24AEA71B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64" name="Shape 722">
              <a:extLst>
                <a:ext uri="{FF2B5EF4-FFF2-40B4-BE49-F238E27FC236}">
                  <a16:creationId xmlns:a16="http://schemas.microsoft.com/office/drawing/2014/main" xmlns="" id="{6B2A406D-4F74-44DE-98DD-B4FE50DC7A91}"/>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5" name="Shape 723">
              <a:extLst>
                <a:ext uri="{FF2B5EF4-FFF2-40B4-BE49-F238E27FC236}">
                  <a16:creationId xmlns:a16="http://schemas.microsoft.com/office/drawing/2014/main" xmlns="" id="{67A4C614-5A90-4671-8FF9-5C1811D41467}"/>
                </a:ext>
              </a:extLst>
            </p:cNvPr>
            <p:cNvCxnSpPr>
              <a:stCxn id="63" idx="3"/>
              <a:endCxn id="6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66" name="Shape 724">
              <a:extLst>
                <a:ext uri="{FF2B5EF4-FFF2-40B4-BE49-F238E27FC236}">
                  <a16:creationId xmlns:a16="http://schemas.microsoft.com/office/drawing/2014/main" xmlns="" id="{D4F1BA7A-1D42-4790-9477-F39656AE1E19}"/>
                </a:ext>
              </a:extLst>
            </p:cNvPr>
            <p:cNvCxnSpPr>
              <a:stCxn id="63" idx="5"/>
              <a:endCxn id="6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67" name="Shape 725">
              <a:extLst>
                <a:ext uri="{FF2B5EF4-FFF2-40B4-BE49-F238E27FC236}">
                  <a16:creationId xmlns:a16="http://schemas.microsoft.com/office/drawing/2014/main" xmlns="" id="{37E86AE4-B08B-453F-A65A-675358E1868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68" name="Shape 726">
              <a:extLst>
                <a:ext uri="{FF2B5EF4-FFF2-40B4-BE49-F238E27FC236}">
                  <a16:creationId xmlns:a16="http://schemas.microsoft.com/office/drawing/2014/main" xmlns="" id="{9F01C78E-3FE1-415C-AB88-BA435C74FFC6}"/>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9" name="Shape 727">
              <a:extLst>
                <a:ext uri="{FF2B5EF4-FFF2-40B4-BE49-F238E27FC236}">
                  <a16:creationId xmlns:a16="http://schemas.microsoft.com/office/drawing/2014/main" xmlns="" id="{3695BF0F-3CBA-4F8B-AF23-67FD8D289832}"/>
                </a:ext>
              </a:extLst>
            </p:cNvPr>
            <p:cNvCxnSpPr>
              <a:stCxn id="67" idx="3"/>
              <a:endCxn id="6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70" name="Shape 728">
              <a:extLst>
                <a:ext uri="{FF2B5EF4-FFF2-40B4-BE49-F238E27FC236}">
                  <a16:creationId xmlns:a16="http://schemas.microsoft.com/office/drawing/2014/main" xmlns="" id="{A972AD4A-3380-4E45-8A4A-16C851017972}"/>
                </a:ext>
              </a:extLst>
            </p:cNvPr>
            <p:cNvCxnSpPr>
              <a:stCxn id="67" idx="5"/>
              <a:endCxn id="7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71" name="Shape 729">
              <a:extLst>
                <a:ext uri="{FF2B5EF4-FFF2-40B4-BE49-F238E27FC236}">
                  <a16:creationId xmlns:a16="http://schemas.microsoft.com/office/drawing/2014/main" xmlns="" id="{E2B0EF42-98CD-48A5-932A-59834FCC2DE0}"/>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sp>
        <p:nvSpPr>
          <p:cNvPr id="72" name="Shape 730">
            <a:extLst>
              <a:ext uri="{FF2B5EF4-FFF2-40B4-BE49-F238E27FC236}">
                <a16:creationId xmlns:a16="http://schemas.microsoft.com/office/drawing/2014/main" xmlns="" id="{B0FF0449-3B3A-4E31-B014-01BC4179A089}"/>
              </a:ext>
            </a:extLst>
          </p:cNvPr>
          <p:cNvSpPr txBox="1"/>
          <p:nvPr/>
        </p:nvSpPr>
        <p:spPr>
          <a:xfrm>
            <a:off x="314376" y="25869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3" name="Shape 732">
            <a:extLst>
              <a:ext uri="{FF2B5EF4-FFF2-40B4-BE49-F238E27FC236}">
                <a16:creationId xmlns:a16="http://schemas.microsoft.com/office/drawing/2014/main" xmlns="" id="{7B9CD448-69FB-4A55-BA67-F4EF92445DA4}"/>
              </a:ext>
            </a:extLst>
          </p:cNvPr>
          <p:cNvSpPr txBox="1"/>
          <p:nvPr/>
        </p:nvSpPr>
        <p:spPr>
          <a:xfrm>
            <a:off x="1704176"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4" name="Shape 733">
            <a:extLst>
              <a:ext uri="{FF2B5EF4-FFF2-40B4-BE49-F238E27FC236}">
                <a16:creationId xmlns:a16="http://schemas.microsoft.com/office/drawing/2014/main" xmlns="" id="{BA8BBF17-2F10-4E21-8376-1AE2509AC381}"/>
              </a:ext>
            </a:extLst>
          </p:cNvPr>
          <p:cNvSpPr txBox="1"/>
          <p:nvPr/>
        </p:nvSpPr>
        <p:spPr>
          <a:xfrm>
            <a:off x="3108751" y="2499995"/>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5" name="Shape 734">
            <a:extLst>
              <a:ext uri="{FF2B5EF4-FFF2-40B4-BE49-F238E27FC236}">
                <a16:creationId xmlns:a16="http://schemas.microsoft.com/office/drawing/2014/main" xmlns="" id="{845E92EE-2106-45A9-B457-4841377A5352}"/>
              </a:ext>
            </a:extLst>
          </p:cNvPr>
          <p:cNvSpPr txBox="1"/>
          <p:nvPr/>
        </p:nvSpPr>
        <p:spPr>
          <a:xfrm>
            <a:off x="3067201"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6" name="Shape 735">
            <a:extLst>
              <a:ext uri="{FF2B5EF4-FFF2-40B4-BE49-F238E27FC236}">
                <a16:creationId xmlns:a16="http://schemas.microsoft.com/office/drawing/2014/main" xmlns="" id="{C3AA1644-0068-4C6F-9BAE-0D5A8D654B55}"/>
              </a:ext>
            </a:extLst>
          </p:cNvPr>
          <p:cNvSpPr txBox="1"/>
          <p:nvPr/>
        </p:nvSpPr>
        <p:spPr>
          <a:xfrm>
            <a:off x="1674776" y="25869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sp>
        <p:nvSpPr>
          <p:cNvPr id="77" name="Shape 736">
            <a:extLst>
              <a:ext uri="{FF2B5EF4-FFF2-40B4-BE49-F238E27FC236}">
                <a16:creationId xmlns:a16="http://schemas.microsoft.com/office/drawing/2014/main" xmlns="" id="{3205B728-3B9B-47F9-8EB0-EE416837E60A}"/>
              </a:ext>
            </a:extLst>
          </p:cNvPr>
          <p:cNvSpPr txBox="1"/>
          <p:nvPr/>
        </p:nvSpPr>
        <p:spPr>
          <a:xfrm>
            <a:off x="255376" y="36361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graphicFrame>
        <p:nvGraphicFramePr>
          <p:cNvPr id="78" name="Shape 737">
            <a:extLst>
              <a:ext uri="{FF2B5EF4-FFF2-40B4-BE49-F238E27FC236}">
                <a16:creationId xmlns:a16="http://schemas.microsoft.com/office/drawing/2014/main" xmlns="" id="{4E668539-741F-4584-B7A2-B13C1A2E3479}"/>
              </a:ext>
            </a:extLst>
          </p:cNvPr>
          <p:cNvGraphicFramePr/>
          <p:nvPr>
            <p:extLst>
              <p:ext uri="{D42A27DB-BD31-4B8C-83A1-F6EECF244321}">
                <p14:modId xmlns:p14="http://schemas.microsoft.com/office/powerpoint/2010/main" val="3986071043"/>
              </p:ext>
            </p:extLst>
          </p:nvPr>
        </p:nvGraphicFramePr>
        <p:xfrm>
          <a:off x="1478569" y="4529857"/>
          <a:ext cx="1281550" cy="777180"/>
        </p:xfrm>
        <a:graphic>
          <a:graphicData uri="http://schemas.openxmlformats.org/drawingml/2006/table">
            <a:tbl>
              <a:tblPr>
                <a:noFill/>
              </a:tblPr>
              <a:tblGrid>
                <a:gridCol w="639375">
                  <a:extLst>
                    <a:ext uri="{9D8B030D-6E8A-4147-A177-3AD203B41FA5}">
                      <a16:colId xmlns:a16="http://schemas.microsoft.com/office/drawing/2014/main" xmlns="" val="20000"/>
                    </a:ext>
                  </a:extLst>
                </a:gridCol>
                <a:gridCol w="642175">
                  <a:extLst>
                    <a:ext uri="{9D8B030D-6E8A-4147-A177-3AD203B41FA5}">
                      <a16:colId xmlns:a16="http://schemas.microsoft.com/office/drawing/2014/main" xmlns="" val="20001"/>
                    </a:ext>
                  </a:extLst>
                </a:gridCol>
              </a:tblGrid>
              <a:tr h="381000">
                <a:tc>
                  <a:txBody>
                    <a:bodyPr/>
                    <a:lstStyle/>
                    <a:p>
                      <a:pPr algn="ctr">
                        <a:spcBef>
                          <a:spcPts val="0"/>
                        </a:spcBef>
                        <a:buNone/>
                      </a:pPr>
                      <a:r>
                        <a:rPr lang="en" dirty="0">
                          <a:latin typeface="Open Sans"/>
                          <a:ea typeface="Open Sans"/>
                          <a:cs typeface="Open Sans"/>
                          <a:sym typeface="Open Sans"/>
                        </a:rPr>
                        <a:t>East</a:t>
                      </a:r>
                    </a:p>
                  </a:txBody>
                  <a:tcPr marL="91425" marR="91425" marT="91425" marB="91425"/>
                </a:tc>
                <a:tc>
                  <a:txBody>
                    <a:bodyPr/>
                    <a:lstStyle/>
                    <a:p>
                      <a:pPr algn="ctr">
                        <a:spcBef>
                          <a:spcPts val="0"/>
                        </a:spcBef>
                        <a:buNone/>
                      </a:pPr>
                      <a:r>
                        <a:rPr lang="en">
                          <a:latin typeface="Open Sans"/>
                          <a:ea typeface="Open Sans"/>
                          <a:cs typeface="Open Sans"/>
                          <a:sym typeface="Open Sans"/>
                        </a:rPr>
                        <a:t>West</a:t>
                      </a:r>
                    </a:p>
                  </a:txBody>
                  <a:tcPr marL="91425" marR="91425" marT="91425" marB="91425"/>
                </a:tc>
                <a:extLst>
                  <a:ext uri="{0D108BD9-81ED-4DB2-BD59-A6C34878D82A}">
                    <a16:rowId xmlns:a16="http://schemas.microsoft.com/office/drawing/2014/main" xmlns="" val="10000"/>
                  </a:ext>
                </a:extLst>
              </a:tr>
              <a:tr h="381000">
                <a:tc>
                  <a:txBody>
                    <a:bodyPr/>
                    <a:lstStyle/>
                    <a:p>
                      <a:pPr algn="ctr">
                        <a:spcBef>
                          <a:spcPts val="0"/>
                        </a:spcBef>
                        <a:buNone/>
                      </a:pPr>
                      <a:r>
                        <a:rPr lang="en">
                          <a:latin typeface="Open Sans"/>
                          <a:ea typeface="Open Sans"/>
                          <a:cs typeface="Open Sans"/>
                          <a:sym typeface="Open Sans"/>
                        </a:rPr>
                        <a:t>4</a:t>
                      </a:r>
                    </a:p>
                  </a:txBody>
                  <a:tcPr marL="91425" marR="91425" marT="91425" marB="91425"/>
                </a:tc>
                <a:tc>
                  <a:txBody>
                    <a:bodyPr/>
                    <a:lstStyle/>
                    <a:p>
                      <a:pPr algn="ctr">
                        <a:spcBef>
                          <a:spcPts val="0"/>
                        </a:spcBef>
                        <a:buNone/>
                      </a:pPr>
                      <a:r>
                        <a:rPr lang="en" dirty="0">
                          <a:latin typeface="Open Sans"/>
                          <a:ea typeface="Open Sans"/>
                          <a:cs typeface="Open Sans"/>
                          <a:sym typeface="Open Sans"/>
                        </a:rPr>
                        <a:t>2</a:t>
                      </a:r>
                    </a:p>
                  </a:txBody>
                  <a:tcPr marL="91425" marR="91425" marT="91425" marB="91425"/>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334883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72</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example, each decision tree tries to separate the data and by taking the most numerous outcome (tally) the best outcome is often found.  Since they are weak learners (not a lot of depth and with fewer variables) among hundreds, overfitting is usually less of a concern. </a:t>
            </a:r>
          </a:p>
        </p:txBody>
      </p:sp>
      <p:pic>
        <p:nvPicPr>
          <p:cNvPr id="79" name="Shape 742">
            <a:extLst>
              <a:ext uri="{FF2B5EF4-FFF2-40B4-BE49-F238E27FC236}">
                <a16:creationId xmlns:a16="http://schemas.microsoft.com/office/drawing/2014/main" xmlns="" id="{B88E8D0F-FE77-4E76-8F5A-436739CB1E73}"/>
              </a:ext>
            </a:extLst>
          </p:cNvPr>
          <p:cNvPicPr preferRelativeResize="0"/>
          <p:nvPr/>
        </p:nvPicPr>
        <p:blipFill rotWithShape="1">
          <a:blip r:embed="rId2">
            <a:alphaModFix/>
          </a:blip>
          <a:srcRect l="5069" b="9312"/>
          <a:stretch/>
        </p:blipFill>
        <p:spPr>
          <a:xfrm>
            <a:off x="113415" y="1740380"/>
            <a:ext cx="4572000" cy="3365371"/>
          </a:xfrm>
          <a:prstGeom prst="rect">
            <a:avLst/>
          </a:prstGeom>
          <a:noFill/>
          <a:ln>
            <a:noFill/>
          </a:ln>
        </p:spPr>
      </p:pic>
      <p:sp>
        <p:nvSpPr>
          <p:cNvPr id="80" name="Shape 661">
            <a:extLst>
              <a:ext uri="{FF2B5EF4-FFF2-40B4-BE49-F238E27FC236}">
                <a16:creationId xmlns:a16="http://schemas.microsoft.com/office/drawing/2014/main" xmlns="" id="{519524BC-2931-47E6-9333-4D73CA18E0E1}"/>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117475" indent="-117475">
              <a:buFont typeface="Arial" panose="020B0604020202020204" pitchFamily="34" charset="0"/>
              <a:buChar char="•"/>
            </a:pPr>
            <a:r>
              <a:rPr lang="en" sz="1600" dirty="0">
                <a:latin typeface="Open Sans"/>
                <a:ea typeface="Open Sans"/>
                <a:cs typeface="Open Sans"/>
                <a:sym typeface="Open Sans"/>
              </a:rPr>
              <a:t>How many trees/vote</a:t>
            </a:r>
            <a:r>
              <a:rPr lang="en-US" sz="1600" dirty="0">
                <a:latin typeface="Open Sans"/>
                <a:ea typeface="Open Sans"/>
                <a:cs typeface="Open Sans"/>
                <a:sym typeface="Open Sans"/>
              </a:rPr>
              <a:t>r</a:t>
            </a:r>
            <a:r>
              <a:rPr lang="en" sz="1600" dirty="0">
                <a:latin typeface="Open Sans"/>
                <a:ea typeface="Open Sans"/>
                <a:cs typeface="Open Sans"/>
                <a:sym typeface="Open Sans"/>
              </a:rPr>
              <a:t>s?</a:t>
            </a:r>
          </a:p>
          <a:p>
            <a:pPr marL="117475" indent="-117475">
              <a:buFont typeface="Arial" panose="020B0604020202020204" pitchFamily="34" charset="0"/>
              <a:buChar char="•"/>
            </a:pPr>
            <a:r>
              <a:rPr lang="en" sz="1600" dirty="0">
                <a:latin typeface="Open Sans"/>
                <a:ea typeface="Open Sans"/>
                <a:cs typeface="Open Sans"/>
                <a:sym typeface="Open Sans"/>
              </a:rPr>
              <a:t>How many decision points (nodes)?</a:t>
            </a:r>
          </a:p>
          <a:p>
            <a:pPr marL="117475" indent="-117475">
              <a:buFont typeface="Arial" panose="020B0604020202020204" pitchFamily="34" charset="0"/>
              <a:buChar char="•"/>
            </a:pPr>
            <a:r>
              <a:rPr lang="en" sz="1600" dirty="0">
                <a:latin typeface="Open Sans"/>
                <a:ea typeface="Open Sans"/>
                <a:cs typeface="Open Sans"/>
                <a:sym typeface="Open Sans"/>
              </a:rPr>
              <a:t>How many features are all</a:t>
            </a:r>
            <a:r>
              <a:rPr lang="en-US" sz="1600" dirty="0">
                <a:latin typeface="Open Sans"/>
                <a:ea typeface="Open Sans"/>
                <a:cs typeface="Open Sans"/>
                <a:sym typeface="Open Sans"/>
              </a:rPr>
              <a:t>owed to be used in each random subset (last example showed 2)?</a:t>
            </a:r>
          </a:p>
          <a:p>
            <a:pPr marL="117475" indent="-117475">
              <a:buFont typeface="Arial" panose="020B0604020202020204" pitchFamily="34" charset="0"/>
              <a:buChar char="•"/>
            </a:pPr>
            <a:r>
              <a:rPr lang="en-US" sz="1600" dirty="0">
                <a:latin typeface="Open Sans"/>
                <a:ea typeface="Open Sans"/>
                <a:cs typeface="Open Sans"/>
                <a:sym typeface="Open Sans"/>
              </a:rPr>
              <a:t>How to account for missing values?</a:t>
            </a:r>
            <a:endParaRPr lang="en" sz="1600" dirty="0">
              <a:latin typeface="Open Sans"/>
              <a:ea typeface="Open Sans"/>
              <a:cs typeface="Open Sans"/>
              <a:sym typeface="Open Sans"/>
            </a:endParaRPr>
          </a:p>
        </p:txBody>
      </p:sp>
      <p:sp>
        <p:nvSpPr>
          <p:cNvPr id="8" name="TextBox 7">
            <a:extLst>
              <a:ext uri="{FF2B5EF4-FFF2-40B4-BE49-F238E27FC236}">
                <a16:creationId xmlns:a16="http://schemas.microsoft.com/office/drawing/2014/main" xmlns="" id="{68F865CF-96D5-46C7-BB67-C4A82789F0D0}"/>
              </a:ext>
            </a:extLst>
          </p:cNvPr>
          <p:cNvSpPr txBox="1"/>
          <p:nvPr/>
        </p:nvSpPr>
        <p:spPr>
          <a:xfrm>
            <a:off x="228600" y="1371600"/>
            <a:ext cx="1646605" cy="369332"/>
          </a:xfrm>
          <a:prstGeom prst="rect">
            <a:avLst/>
          </a:prstGeom>
          <a:noFill/>
        </p:spPr>
        <p:txBody>
          <a:bodyPr wrap="none" rtlCol="0">
            <a:spAutoFit/>
          </a:bodyPr>
          <a:lstStyle/>
          <a:p>
            <a:r>
              <a:rPr lang="en-US" dirty="0"/>
              <a:t>Fictitious Visual</a:t>
            </a:r>
          </a:p>
        </p:txBody>
      </p:sp>
      <p:sp>
        <p:nvSpPr>
          <p:cNvPr id="81" name="TextBox 80">
            <a:extLst>
              <a:ext uri="{FF2B5EF4-FFF2-40B4-BE49-F238E27FC236}">
                <a16:creationId xmlns:a16="http://schemas.microsoft.com/office/drawing/2014/main" xmlns="" id="{F17B71F1-0C2C-4C02-8CBB-3C05247289D9}"/>
              </a:ext>
            </a:extLst>
          </p:cNvPr>
          <p:cNvSpPr txBox="1"/>
          <p:nvPr/>
        </p:nvSpPr>
        <p:spPr>
          <a:xfrm>
            <a:off x="4572000" y="1371600"/>
            <a:ext cx="2827441" cy="369332"/>
          </a:xfrm>
          <a:prstGeom prst="rect">
            <a:avLst/>
          </a:prstGeom>
          <a:noFill/>
        </p:spPr>
        <p:txBody>
          <a:bodyPr wrap="none" rtlCol="0">
            <a:spAutoFit/>
          </a:bodyPr>
          <a:lstStyle/>
          <a:p>
            <a:r>
              <a:rPr lang="en-US" dirty="0"/>
              <a:t>Data Science Considerations</a:t>
            </a:r>
          </a:p>
        </p:txBody>
      </p:sp>
      <p:cxnSp>
        <p:nvCxnSpPr>
          <p:cNvPr id="82" name="Straight Arrow Connector 81">
            <a:extLst>
              <a:ext uri="{FF2B5EF4-FFF2-40B4-BE49-F238E27FC236}">
                <a16:creationId xmlns:a16="http://schemas.microsoft.com/office/drawing/2014/main" xmlns="" id="{F702A754-1403-4DAA-9087-5F12387A2170}"/>
              </a:ext>
            </a:extLst>
          </p:cNvPr>
          <p:cNvCxnSpPr>
            <a:cxnSpLocks/>
          </p:cNvCxnSpPr>
          <p:nvPr/>
        </p:nvCxnSpPr>
        <p:spPr>
          <a:xfrm>
            <a:off x="3028950" y="2971800"/>
            <a:ext cx="32385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94EF5E4B-4395-4205-8C95-A4A90D021A7B}"/>
              </a:ext>
            </a:extLst>
          </p:cNvPr>
          <p:cNvCxnSpPr/>
          <p:nvPr/>
        </p:nvCxnSpPr>
        <p:spPr>
          <a:xfrm>
            <a:off x="3276600" y="3048000"/>
            <a:ext cx="7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xmlns="" id="{0AA99FB7-B6BC-43C1-8F03-82DA127A95F0}"/>
              </a:ext>
            </a:extLst>
          </p:cNvPr>
          <p:cNvSpPr txBox="1"/>
          <p:nvPr/>
        </p:nvSpPr>
        <p:spPr>
          <a:xfrm>
            <a:off x="2992476" y="3655367"/>
            <a:ext cx="720647" cy="461665"/>
          </a:xfrm>
          <a:prstGeom prst="rect">
            <a:avLst/>
          </a:prstGeom>
          <a:noFill/>
        </p:spPr>
        <p:txBody>
          <a:bodyPr wrap="none" rtlCol="0">
            <a:spAutoFit/>
          </a:bodyPr>
          <a:lstStyle/>
          <a:p>
            <a:pPr algn="ctr"/>
            <a:r>
              <a:rPr lang="en-US" sz="1200" dirty="0"/>
              <a:t>Weak </a:t>
            </a:r>
          </a:p>
          <a:p>
            <a:pPr algn="ctr"/>
            <a:r>
              <a:rPr lang="en-US" sz="1200" dirty="0"/>
              <a:t>Learners</a:t>
            </a:r>
          </a:p>
        </p:txBody>
      </p:sp>
      <p:sp>
        <p:nvSpPr>
          <p:cNvPr id="87" name="TextBox 86">
            <a:extLst>
              <a:ext uri="{FF2B5EF4-FFF2-40B4-BE49-F238E27FC236}">
                <a16:creationId xmlns:a16="http://schemas.microsoft.com/office/drawing/2014/main" xmlns="" id="{0D56A4C0-2C4A-461C-B65D-09DEDA140787}"/>
              </a:ext>
            </a:extLst>
          </p:cNvPr>
          <p:cNvSpPr txBox="1"/>
          <p:nvPr/>
        </p:nvSpPr>
        <p:spPr>
          <a:xfrm>
            <a:off x="469229" y="2200919"/>
            <a:ext cx="622286" cy="276999"/>
          </a:xfrm>
          <a:prstGeom prst="rect">
            <a:avLst/>
          </a:prstGeom>
          <a:noFill/>
        </p:spPr>
        <p:txBody>
          <a:bodyPr wrap="none" rtlCol="0">
            <a:spAutoFit/>
          </a:bodyPr>
          <a:lstStyle/>
          <a:p>
            <a:r>
              <a:rPr lang="en-US" sz="1200" dirty="0"/>
              <a:t>Class A</a:t>
            </a:r>
          </a:p>
        </p:txBody>
      </p:sp>
      <p:sp>
        <p:nvSpPr>
          <p:cNvPr id="88" name="TextBox 87">
            <a:extLst>
              <a:ext uri="{FF2B5EF4-FFF2-40B4-BE49-F238E27FC236}">
                <a16:creationId xmlns:a16="http://schemas.microsoft.com/office/drawing/2014/main" xmlns="" id="{4276104D-1828-4444-A583-39BE7DF030F8}"/>
              </a:ext>
            </a:extLst>
          </p:cNvPr>
          <p:cNvSpPr txBox="1"/>
          <p:nvPr/>
        </p:nvSpPr>
        <p:spPr>
          <a:xfrm>
            <a:off x="1244242" y="4343400"/>
            <a:ext cx="615874" cy="276999"/>
          </a:xfrm>
          <a:prstGeom prst="rect">
            <a:avLst/>
          </a:prstGeom>
          <a:noFill/>
        </p:spPr>
        <p:txBody>
          <a:bodyPr wrap="none" rtlCol="0">
            <a:spAutoFit/>
          </a:bodyPr>
          <a:lstStyle/>
          <a:p>
            <a:r>
              <a:rPr lang="en-US" sz="1200" dirty="0"/>
              <a:t>Class B</a:t>
            </a:r>
          </a:p>
        </p:txBody>
      </p:sp>
      <p:cxnSp>
        <p:nvCxnSpPr>
          <p:cNvPr id="90" name="Straight Arrow Connector 89">
            <a:extLst>
              <a:ext uri="{FF2B5EF4-FFF2-40B4-BE49-F238E27FC236}">
                <a16:creationId xmlns:a16="http://schemas.microsoft.com/office/drawing/2014/main" xmlns="" id="{73A30E36-B617-4787-87B2-8AD4F819BB58}"/>
              </a:ext>
            </a:extLst>
          </p:cNvPr>
          <p:cNvCxnSpPr>
            <a:cxnSpLocks/>
            <a:endCxn id="91" idx="2"/>
          </p:cNvCxnSpPr>
          <p:nvPr/>
        </p:nvCxnSpPr>
        <p:spPr>
          <a:xfrm flipH="1" flipV="1">
            <a:off x="3675025" y="2475384"/>
            <a:ext cx="134981" cy="4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xmlns="" id="{D92DD480-F393-4F7F-A279-6291C2539433}"/>
              </a:ext>
            </a:extLst>
          </p:cNvPr>
          <p:cNvSpPr txBox="1"/>
          <p:nvPr/>
        </p:nvSpPr>
        <p:spPr>
          <a:xfrm>
            <a:off x="3250870" y="2013719"/>
            <a:ext cx="848309" cy="461665"/>
          </a:xfrm>
          <a:prstGeom prst="rect">
            <a:avLst/>
          </a:prstGeom>
          <a:noFill/>
        </p:spPr>
        <p:txBody>
          <a:bodyPr wrap="none" rtlCol="0">
            <a:spAutoFit/>
          </a:bodyPr>
          <a:lstStyle/>
          <a:p>
            <a:pPr algn="ctr"/>
            <a:r>
              <a:rPr lang="en-US" sz="1200" dirty="0"/>
              <a:t>Group </a:t>
            </a:r>
          </a:p>
          <a:p>
            <a:pPr algn="ctr"/>
            <a:r>
              <a:rPr lang="en-US" sz="1200" dirty="0"/>
              <a:t>Consensus</a:t>
            </a:r>
          </a:p>
        </p:txBody>
      </p:sp>
    </p:spTree>
    <p:extLst>
      <p:ext uri="{BB962C8B-B14F-4D97-AF65-F5344CB8AC3E}">
        <p14:creationId xmlns:p14="http://schemas.microsoft.com/office/powerpoint/2010/main" val="1294162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A0A2E1C-7D98-44F2-841A-C0F0F81C3A7D}"/>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4BD25374-7532-49B7-86B4-242E3E7601B3}"/>
              </a:ext>
            </a:extLst>
          </p:cNvPr>
          <p:cNvSpPr>
            <a:spLocks noGrp="1"/>
          </p:cNvSpPr>
          <p:nvPr>
            <p:ph type="title"/>
          </p:nvPr>
        </p:nvSpPr>
        <p:spPr/>
        <p:txBody>
          <a:bodyPr/>
          <a:lstStyle/>
          <a:p>
            <a:r>
              <a:rPr lang="en-US" dirty="0"/>
              <a:t>How a random forest is really grown.</a:t>
            </a:r>
          </a:p>
        </p:txBody>
      </p:sp>
      <p:sp>
        <p:nvSpPr>
          <p:cNvPr id="4" name="Slide Number Placeholder 3">
            <a:extLst>
              <a:ext uri="{FF2B5EF4-FFF2-40B4-BE49-F238E27FC236}">
                <a16:creationId xmlns:a16="http://schemas.microsoft.com/office/drawing/2014/main" xmlns="" id="{DE89F499-AFBF-439F-85DE-D9C7078FD452}"/>
              </a:ext>
            </a:extLst>
          </p:cNvPr>
          <p:cNvSpPr>
            <a:spLocks noGrp="1"/>
          </p:cNvSpPr>
          <p:nvPr>
            <p:ph type="sldNum" sz="quarter" idx="12"/>
          </p:nvPr>
        </p:nvSpPr>
        <p:spPr/>
        <p:txBody>
          <a:bodyPr/>
          <a:lstStyle/>
          <a:p>
            <a:fld id="{37290FF7-652B-4475-AEAB-8B1A5D23AE09}" type="slidenum">
              <a:rPr lang="en-US" smtClean="0"/>
              <a:t>73</a:t>
            </a:fld>
            <a:endParaRPr lang="en-US"/>
          </a:p>
        </p:txBody>
      </p:sp>
      <p:sp>
        <p:nvSpPr>
          <p:cNvPr id="5" name="Footer Placeholder 4">
            <a:extLst>
              <a:ext uri="{FF2B5EF4-FFF2-40B4-BE49-F238E27FC236}">
                <a16:creationId xmlns:a16="http://schemas.microsoft.com/office/drawing/2014/main" xmlns="" id="{0C5178DB-3659-421F-907F-CD25EFFF416B}"/>
              </a:ext>
            </a:extLst>
          </p:cNvPr>
          <p:cNvSpPr>
            <a:spLocks noGrp="1"/>
          </p:cNvSpPr>
          <p:nvPr>
            <p:ph type="ftr" sz="quarter" idx="3"/>
          </p:nvPr>
        </p:nvSpPr>
        <p:spPr/>
        <p:txBody>
          <a:bodyPr/>
          <a:lstStyle/>
          <a:p>
            <a:r>
              <a:rPr lang="en-US"/>
              <a:t>Kwartler CSCI S-96</a:t>
            </a:r>
            <a:endParaRPr lang="en-US" dirty="0"/>
          </a:p>
        </p:txBody>
      </p:sp>
      <p:sp>
        <p:nvSpPr>
          <p:cNvPr id="6" name="Content Placeholder 2">
            <a:extLst>
              <a:ext uri="{FF2B5EF4-FFF2-40B4-BE49-F238E27FC236}">
                <a16:creationId xmlns:a16="http://schemas.microsoft.com/office/drawing/2014/main" xmlns="" id="{99826758-8D3C-4F56-BFC9-9CC876ED9807}"/>
              </a:ext>
            </a:extLst>
          </p:cNvPr>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Draw many re-samples of cases from the data (</a:t>
            </a:r>
            <a:r>
              <a:rPr lang="en-US" altLang="en-US" dirty="0" err="1"/>
              <a:t>boostrap</a:t>
            </a:r>
            <a:r>
              <a:rPr lang="en-US" altLang="en-US" dirty="0"/>
              <a:t>)</a:t>
            </a:r>
          </a:p>
          <a:p>
            <a:r>
              <a:rPr lang="en-US" altLang="en-US" dirty="0"/>
              <a:t>For each re-sampled set use a random subset of predictor variables to produce a tree.  Some parameters include</a:t>
            </a:r>
          </a:p>
          <a:p>
            <a:pPr lvl="1"/>
            <a:r>
              <a:rPr lang="en-US" altLang="en-US" dirty="0"/>
              <a:t>Number of trees to grow – dictates the number of re-sampled sets</a:t>
            </a:r>
          </a:p>
          <a:p>
            <a:pPr lvl="1"/>
            <a:r>
              <a:rPr lang="en-US" altLang="en-US" dirty="0"/>
              <a:t>Number of predictor variables for each tree</a:t>
            </a:r>
          </a:p>
          <a:p>
            <a:endParaRPr lang="en-US" altLang="en-US" dirty="0"/>
          </a:p>
          <a:p>
            <a:r>
              <a:rPr lang="en-US" altLang="en-US" dirty="0"/>
              <a:t>Combine the predictions/classifications from all the trees (the entire forest)</a:t>
            </a:r>
          </a:p>
          <a:p>
            <a:pPr lvl="1"/>
            <a:r>
              <a:rPr lang="en-US" altLang="en-US" dirty="0"/>
              <a:t>Votes are tallied for classification problems</a:t>
            </a:r>
          </a:p>
          <a:p>
            <a:pPr lvl="1"/>
            <a:r>
              <a:rPr lang="en-US" altLang="en-US" dirty="0"/>
              <a:t>Predictions are averaged for continuous problems</a:t>
            </a:r>
          </a:p>
          <a:p>
            <a:pPr lvl="1"/>
            <a:endParaRPr lang="en-US" altLang="en-US" dirty="0">
              <a:solidFill>
                <a:schemeClr val="accent6"/>
              </a:solidFill>
            </a:endParaRPr>
          </a:p>
          <a:p>
            <a:r>
              <a:rPr lang="en-US" altLang="en-US" dirty="0">
                <a:solidFill>
                  <a:schemeClr val="accent6"/>
                </a:solidFill>
              </a:rPr>
              <a:t>Since it has many weak learners, overfitting is less of a concern.</a:t>
            </a:r>
          </a:p>
          <a:p>
            <a:r>
              <a:rPr lang="en-US" altLang="en-US" dirty="0">
                <a:solidFill>
                  <a:schemeClr val="accent6"/>
                </a:solidFill>
              </a:rPr>
              <a:t>Since its fitting many hundreds of trees, it takes some time to train </a:t>
            </a:r>
            <a:r>
              <a:rPr lang="en-US" altLang="en-US">
                <a:solidFill>
                  <a:schemeClr val="accent6"/>
                </a:solidFill>
              </a:rPr>
              <a:t>a model.</a:t>
            </a:r>
            <a:endParaRPr lang="en-US" altLang="en-US" dirty="0">
              <a:solidFill>
                <a:schemeClr val="accent6"/>
              </a:solidFill>
            </a:endParaRPr>
          </a:p>
        </p:txBody>
      </p:sp>
    </p:spTree>
    <p:extLst>
      <p:ext uri="{BB962C8B-B14F-4D97-AF65-F5344CB8AC3E}">
        <p14:creationId xmlns:p14="http://schemas.microsoft.com/office/powerpoint/2010/main" val="4211287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6270C36-2595-4254-A8D7-F03203F5D96D}"/>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a16="http://schemas.microsoft.com/office/drawing/2014/main" xmlns="" id="{AB3C724D-5CD4-4EAD-9D59-CCD8C6E6AABE}"/>
              </a:ext>
            </a:extLst>
          </p:cNvPr>
          <p:cNvSpPr>
            <a:spLocks noGrp="1"/>
          </p:cNvSpPr>
          <p:nvPr>
            <p:ph type="title"/>
          </p:nvPr>
        </p:nvSpPr>
        <p:spPr/>
        <p:txBody>
          <a:bodyPr/>
          <a:lstStyle/>
          <a:p>
            <a:r>
              <a:rPr lang="en-US" dirty="0"/>
              <a:t>Open Bank Loans </a:t>
            </a:r>
            <a:r>
              <a:rPr lang="en-US" dirty="0" err="1"/>
              <a:t>RandomForest.R</a:t>
            </a:r>
            <a:endParaRPr lang="en-US" dirty="0"/>
          </a:p>
        </p:txBody>
      </p:sp>
      <p:sp>
        <p:nvSpPr>
          <p:cNvPr id="4" name="Slide Number Placeholder 3">
            <a:extLst>
              <a:ext uri="{FF2B5EF4-FFF2-40B4-BE49-F238E27FC236}">
                <a16:creationId xmlns:a16="http://schemas.microsoft.com/office/drawing/2014/main" xmlns="" id="{ADE2B0B0-0996-460F-BFC8-9E8ED6743A1D}"/>
              </a:ext>
            </a:extLst>
          </p:cNvPr>
          <p:cNvSpPr>
            <a:spLocks noGrp="1"/>
          </p:cNvSpPr>
          <p:nvPr>
            <p:ph type="sldNum" sz="quarter" idx="12"/>
          </p:nvPr>
        </p:nvSpPr>
        <p:spPr/>
        <p:txBody>
          <a:bodyPr/>
          <a:lstStyle/>
          <a:p>
            <a:fld id="{37290FF7-652B-4475-AEAB-8B1A5D23AE09}" type="slidenum">
              <a:rPr lang="en-US" smtClean="0"/>
              <a:t>74</a:t>
            </a:fld>
            <a:endParaRPr lang="en-US"/>
          </a:p>
        </p:txBody>
      </p:sp>
      <p:sp>
        <p:nvSpPr>
          <p:cNvPr id="5" name="Footer Placeholder 4">
            <a:extLst>
              <a:ext uri="{FF2B5EF4-FFF2-40B4-BE49-F238E27FC236}">
                <a16:creationId xmlns:a16="http://schemas.microsoft.com/office/drawing/2014/main" xmlns="" id="{690D06FC-7A8B-4EBC-9B1E-A2C9659E3A3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095895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a:t>Summary</a:t>
            </a:r>
          </a:p>
        </p:txBody>
      </p:sp>
      <p:sp>
        <p:nvSpPr>
          <p:cNvPr id="41987" name="Rectangle 3"/>
          <p:cNvSpPr>
            <a:spLocks noGrp="1"/>
          </p:cNvSpPr>
          <p:nvPr>
            <p:ph type="body" idx="1"/>
          </p:nvPr>
        </p:nvSpPr>
        <p:spPr/>
        <p:txBody>
          <a:bodyPr/>
          <a:lstStyle/>
          <a:p>
            <a:pPr eaLnBrk="1" hangingPunct="1">
              <a:lnSpc>
                <a:spcPct val="90000"/>
              </a:lnSpc>
            </a:pPr>
            <a:r>
              <a:rPr lang="en-US" altLang="en-US" dirty="0"/>
              <a:t>Classification and Regression Trees are an easily understandable and transparent method for predicting or classifying new records</a:t>
            </a:r>
          </a:p>
          <a:p>
            <a:pPr eaLnBrk="1" hangingPunct="1">
              <a:lnSpc>
                <a:spcPct val="90000"/>
              </a:lnSpc>
            </a:pPr>
            <a:r>
              <a:rPr lang="en-US" altLang="en-US" dirty="0"/>
              <a:t>A single tree is a graphical representation of a set of rules</a:t>
            </a:r>
          </a:p>
          <a:p>
            <a:pPr eaLnBrk="1" hangingPunct="1">
              <a:lnSpc>
                <a:spcPct val="90000"/>
              </a:lnSpc>
            </a:pPr>
            <a:r>
              <a:rPr lang="en-US" altLang="en-US" dirty="0"/>
              <a:t>Tree growth must be stopped to avoid overfitting of the training data – cross-validation (CV) helps you pick the right </a:t>
            </a:r>
            <a:r>
              <a:rPr lang="en-US" altLang="en-US" dirty="0">
                <a:latin typeface="Courier New" pitchFamily="49" charset="0"/>
                <a:cs typeface="Courier New" pitchFamily="49" charset="0"/>
              </a:rPr>
              <a:t>cp</a:t>
            </a:r>
            <a:r>
              <a:rPr lang="en-US" altLang="en-US" dirty="0"/>
              <a:t> level to stop tree growth – </a:t>
            </a:r>
            <a:r>
              <a:rPr lang="en-US" altLang="en-US" i="1" dirty="0"/>
              <a:t>will cover CV later if time</a:t>
            </a:r>
          </a:p>
          <a:p>
            <a:pPr eaLnBrk="1" hangingPunct="1">
              <a:lnSpc>
                <a:spcPct val="90000"/>
              </a:lnSpc>
            </a:pPr>
            <a:r>
              <a:rPr lang="en-US" altLang="en-US" dirty="0"/>
              <a:t>Ensembles (random forests, boosting) improve predictive performance, but you lose interpretability and the rules embodied in a single tree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77</a:t>
            </a:r>
            <a:endParaRPr lang="en-US" dirty="0"/>
          </a:p>
        </p:txBody>
      </p:sp>
    </p:spTree>
    <p:extLst>
      <p:ext uri="{BB962C8B-B14F-4D97-AF65-F5344CB8AC3E}">
        <p14:creationId xmlns:p14="http://schemas.microsoft.com/office/powerpoint/2010/main" val="242056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Logistic Regression Summary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3"/>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Logistic regression is similar to linear regression, except that it is used with a categorical response</a:t>
            </a:r>
          </a:p>
          <a:p>
            <a:r>
              <a:rPr lang="en-US" altLang="en-US" dirty="0" smtClean="0"/>
              <a:t>The predictors are related to the response Y via a nonlinear function called the </a:t>
            </a:r>
            <a:r>
              <a:rPr lang="en-US" altLang="en-US" i="1" dirty="0" smtClean="0"/>
              <a:t>logit</a:t>
            </a:r>
          </a:p>
          <a:p>
            <a:r>
              <a:rPr lang="en-US" altLang="en-US" dirty="0" smtClean="0"/>
              <a:t>As in linear regression, reducing predictors can be done via variable selection</a:t>
            </a:r>
          </a:p>
          <a:p>
            <a:r>
              <a:rPr lang="en-US" altLang="en-US" dirty="0" smtClean="0"/>
              <a:t>Logistic regression can be generalized to more than two classes</a:t>
            </a:r>
          </a:p>
        </p:txBody>
      </p:sp>
    </p:spTree>
    <p:extLst>
      <p:ext uri="{BB962C8B-B14F-4D97-AF65-F5344CB8AC3E}">
        <p14:creationId xmlns:p14="http://schemas.microsoft.com/office/powerpoint/2010/main" val="190259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Your Data Mining Toolbox</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4830746" cy="2862322"/>
          </a:xfrm>
          <a:prstGeom prst="rect">
            <a:avLst/>
          </a:prstGeom>
          <a:noFill/>
        </p:spPr>
        <p:txBody>
          <a:bodyPr wrap="none" rtlCol="0">
            <a:spAutoFit/>
          </a:bodyPr>
          <a:lstStyle/>
          <a:p>
            <a:r>
              <a:rPr lang="en-US" u="sng" dirty="0" smtClean="0"/>
              <a:t>Previous Lessons</a:t>
            </a:r>
          </a:p>
          <a:p>
            <a:pPr marL="285750" indent="-285750">
              <a:buFont typeface="Arial" panose="020B0604020202020204" pitchFamily="34" charset="0"/>
              <a:buChar char="•"/>
            </a:pPr>
            <a:r>
              <a:rPr lang="en-US" dirty="0" smtClean="0"/>
              <a:t>Some R Programming (R-studio)</a:t>
            </a:r>
          </a:p>
          <a:p>
            <a:pPr marL="285750" indent="-285750">
              <a:buFont typeface="Arial" panose="020B0604020202020204" pitchFamily="34" charset="0"/>
              <a:buChar char="•"/>
            </a:pPr>
            <a:r>
              <a:rPr lang="en-US" dirty="0" smtClean="0"/>
              <a:t>EDA (summaries, column and row exploration)</a:t>
            </a:r>
          </a:p>
          <a:p>
            <a:pPr marL="285750" indent="-285750">
              <a:buFont typeface="Arial" panose="020B0604020202020204" pitchFamily="34" charset="0"/>
              <a:buChar char="•"/>
            </a:pPr>
            <a:r>
              <a:rPr lang="en-US" dirty="0" smtClean="0"/>
              <a:t>Knowledge of Data Preparation (</a:t>
            </a:r>
            <a:r>
              <a:rPr lang="en-US" dirty="0" err="1" smtClean="0"/>
              <a:t>vtreat</a:t>
            </a:r>
            <a:r>
              <a:rPr lang="en-US" dirty="0" smtClean="0"/>
              <a:t>)</a:t>
            </a:r>
          </a:p>
          <a:p>
            <a:pPr marL="285750" indent="-285750">
              <a:buFont typeface="Arial" panose="020B0604020202020204" pitchFamily="34" charset="0"/>
              <a:buChar char="•"/>
            </a:pPr>
            <a:r>
              <a:rPr lang="en-US" dirty="0" smtClean="0"/>
              <a:t>Basic Visualization (plot, </a:t>
            </a:r>
            <a:r>
              <a:rPr lang="en-US" dirty="0" err="1" smtClean="0"/>
              <a:t>ggplot</a:t>
            </a:r>
            <a:r>
              <a:rPr lang="en-US" dirty="0" smtClean="0"/>
              <a:t>)</a:t>
            </a:r>
          </a:p>
          <a:p>
            <a:pPr marL="285750" indent="-285750">
              <a:buFont typeface="Arial" panose="020B0604020202020204" pitchFamily="34" charset="0"/>
              <a:buChar char="•"/>
            </a:pPr>
            <a:r>
              <a:rPr lang="en-US" dirty="0" smtClean="0"/>
              <a:t>Regression (continuous predictions)</a:t>
            </a:r>
          </a:p>
          <a:p>
            <a:endParaRPr lang="en-US" dirty="0" smtClean="0"/>
          </a:p>
          <a:p>
            <a:r>
              <a:rPr lang="en-US" u="sng" dirty="0" smtClean="0"/>
              <a:t>After today</a:t>
            </a:r>
          </a:p>
          <a:p>
            <a:pPr marL="285750" indent="-285750">
              <a:buFont typeface="Arial" panose="020B0604020202020204" pitchFamily="34" charset="0"/>
              <a:buChar char="•"/>
            </a:pPr>
            <a:r>
              <a:rPr lang="en-US" dirty="0" smtClean="0"/>
              <a:t>Binary Classification (logistic regression) </a:t>
            </a:r>
          </a:p>
          <a:p>
            <a:pPr marL="285750" indent="-285750">
              <a:buFont typeface="Arial" panose="020B0604020202020204" pitchFamily="34" charset="0"/>
              <a:buChar char="•"/>
            </a:pPr>
            <a:r>
              <a:rPr lang="en-US" dirty="0" smtClean="0"/>
              <a:t>More complex algorithms</a:t>
            </a:r>
          </a:p>
        </p:txBody>
      </p:sp>
      <p:sp>
        <p:nvSpPr>
          <p:cNvPr id="7" name="Rectangle 6"/>
          <p:cNvSpPr/>
          <p:nvPr/>
        </p:nvSpPr>
        <p:spPr>
          <a:xfrm>
            <a:off x="228600" y="5105400"/>
            <a:ext cx="8553450"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 &amp; Logistic Regression are two good starting algorithms .  Both put you on a path to more complex machine learning but more importantly you can start to frame business problems in terms algorithms can understand. </a:t>
            </a:r>
            <a:endParaRPr lang="en-US" dirty="0"/>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86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iRJlH.Br0K1fRCGVKE0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2618</TotalTime>
  <Words>4707</Words>
  <Application>Microsoft Office PowerPoint</Application>
  <PresentationFormat>On-screen Show (4:3)</PresentationFormat>
  <Paragraphs>1010</Paragraphs>
  <Slides>75</Slides>
  <Notes>12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8" baseType="lpstr">
      <vt:lpstr>Arial</vt:lpstr>
      <vt:lpstr>Calibri</vt:lpstr>
      <vt:lpstr>Calibri Light</vt:lpstr>
      <vt:lpstr>Cambria Math</vt:lpstr>
      <vt:lpstr>Consolas</vt:lpstr>
      <vt:lpstr>Courier New</vt:lpstr>
      <vt:lpstr>Lucida Console</vt:lpstr>
      <vt:lpstr>Open Sans</vt:lpstr>
      <vt:lpstr>Symbol</vt:lpstr>
      <vt:lpstr>Wingdings 2</vt:lpstr>
      <vt:lpstr>1_Office Theme</vt:lpstr>
      <vt:lpstr>Document</vt:lpstr>
      <vt:lpstr>think-cell Slide</vt:lpstr>
      <vt:lpstr>Logistic Regression</vt:lpstr>
      <vt:lpstr>Step 1: Logistic Response Function</vt:lpstr>
      <vt:lpstr>A binary relationship between carat and price</vt:lpstr>
      <vt:lpstr>PowerPoint Presentation</vt:lpstr>
      <vt:lpstr>From probability to class, define a cutoff threshold.</vt:lpstr>
      <vt:lpstr>Let’s practice</vt:lpstr>
      <vt:lpstr>Evaluating a Classification</vt:lpstr>
      <vt:lpstr>Logistic Regression Summary</vt:lpstr>
      <vt:lpstr>Your Data Mining Toolbox</vt:lpstr>
      <vt:lpstr>KNN, Decision Trees &amp; Random Forests</vt:lpstr>
      <vt:lpstr>Agenda</vt:lpstr>
      <vt:lpstr>Now a new Classification Approach - KNN</vt:lpstr>
      <vt:lpstr>Basic Idea</vt:lpstr>
      <vt:lpstr>How to measure “nearby”?</vt:lpstr>
      <vt:lpstr>PowerPoint Presentation</vt:lpstr>
      <vt:lpstr>Bone Thugs Hood on Zillow</vt:lpstr>
      <vt:lpstr>Attributes of houses here… </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vt:lpstr>
      <vt:lpstr>K = 1</vt:lpstr>
      <vt:lpstr>K is a tuning parameter the practitioner chooses.</vt:lpstr>
      <vt:lpstr>Special K!</vt:lpstr>
      <vt:lpstr>Choosing k</vt:lpstr>
      <vt:lpstr>Open 1_normalization example_REVISED.R</vt:lpstr>
      <vt:lpstr>Agenda</vt:lpstr>
      <vt:lpstr>Classifying Absenteeism at Work</vt:lpstr>
      <vt:lpstr>Open knn example classification.R</vt:lpstr>
      <vt:lpstr>Using K-NN for Prediction (Continuous)</vt:lpstr>
      <vt:lpstr>Open knn example prediction.R</vt:lpstr>
      <vt:lpstr>KNN Summary </vt:lpstr>
      <vt:lpstr>Agenda</vt:lpstr>
      <vt:lpstr>Decision Trees</vt:lpstr>
      <vt:lpstr>Key Ideas </vt:lpstr>
      <vt:lpstr>Advantages of Decision Trees</vt:lpstr>
      <vt:lpstr>Disadvantages of Decision Trees</vt:lpstr>
      <vt:lpstr>Recursive Partitioning Steps</vt:lpstr>
      <vt:lpstr>Suppose this is our data</vt:lpstr>
      <vt:lpstr>Suppose this is our data</vt:lpstr>
      <vt:lpstr>Now another view of the data</vt:lpstr>
      <vt:lpstr>With the rule duration  &gt; 635</vt:lpstr>
      <vt:lpstr>New Rule</vt:lpstr>
      <vt:lpstr>PowerPoint Presentation</vt:lpstr>
      <vt:lpstr>2 Rule Tree</vt:lpstr>
      <vt:lpstr>2 Rule Tree</vt:lpstr>
      <vt:lpstr>Let’s drop a new record down our plinko tree</vt:lpstr>
      <vt:lpstr>Let’s drop a new record down our plinko tree</vt:lpstr>
      <vt:lpstr>Let’s drop a new record down our plinko tree</vt:lpstr>
      <vt:lpstr>Let’s drop a new record down our plinko tree</vt:lpstr>
      <vt:lpstr>2 Rule Tree</vt:lpstr>
      <vt:lpstr>Let’s drop another record down our plinko tree</vt:lpstr>
      <vt:lpstr>Let’s drop a new record down our plinko tree</vt:lpstr>
      <vt:lpstr>Let’s drop a new record down our plinko tree</vt:lpstr>
      <vt:lpstr>2 Rule Tree</vt:lpstr>
      <vt:lpstr>How a decision tree really splits data.</vt:lpstr>
      <vt:lpstr>An example of overfitting…</vt:lpstr>
      <vt:lpstr>An example of overfitting…</vt:lpstr>
      <vt:lpstr>An example of overfitting…</vt:lpstr>
      <vt:lpstr>An example of overfitting…</vt:lpstr>
      <vt:lpstr>cp- complexity parameter</vt:lpstr>
      <vt:lpstr>Open Bank Loans Decision Tree.R </vt:lpstr>
      <vt:lpstr>Agenda</vt:lpstr>
      <vt:lpstr>Random Forests…the Wisdom of the Crowd</vt:lpstr>
      <vt:lpstr>Conditions for Wisdom of Crowds</vt:lpstr>
      <vt:lpstr>Random Forests</vt:lpstr>
      <vt:lpstr>Random Forests</vt:lpstr>
      <vt:lpstr>How a random forest is really grown.</vt:lpstr>
      <vt:lpstr>Open Bank Loans RandomForest.R</vt:lpstr>
      <vt:lpstr>Summary</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79</cp:revision>
  <dcterms:created xsi:type="dcterms:W3CDTF">2018-05-23T17:24:59Z</dcterms:created>
  <dcterms:modified xsi:type="dcterms:W3CDTF">2018-07-19T15:39:30Z</dcterms:modified>
</cp:coreProperties>
</file>